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22" r:id="rId3"/>
    <p:sldId id="258" r:id="rId4"/>
    <p:sldId id="257" r:id="rId5"/>
    <p:sldId id="2724" r:id="rId6"/>
    <p:sldId id="2723" r:id="rId7"/>
    <p:sldId id="2725" r:id="rId8"/>
    <p:sldId id="2727" r:id="rId9"/>
    <p:sldId id="2728" r:id="rId10"/>
    <p:sldId id="2729" r:id="rId11"/>
    <p:sldId id="2731" r:id="rId12"/>
    <p:sldId id="2730" r:id="rId13"/>
    <p:sldId id="2736" r:id="rId14"/>
    <p:sldId id="2732" r:id="rId15"/>
    <p:sldId id="2733" r:id="rId16"/>
    <p:sldId id="2734" r:id="rId17"/>
    <p:sldId id="2739" r:id="rId18"/>
    <p:sldId id="2740" r:id="rId19"/>
    <p:sldId id="2737" r:id="rId20"/>
    <p:sldId id="2741" r:id="rId21"/>
    <p:sldId id="2742" r:id="rId22"/>
    <p:sldId id="2738" r:id="rId23"/>
    <p:sldId id="25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235" autoAdjust="0"/>
  </p:normalViewPr>
  <p:slideViewPr>
    <p:cSldViewPr snapToGrid="0">
      <p:cViewPr varScale="1">
        <p:scale>
          <a:sx n="107" d="100"/>
          <a:sy n="107" d="100"/>
        </p:scale>
        <p:origin x="714" y="10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327408-D62B-41DB-B2C5-FF2FE57FFB68}" type="datetimeFigureOut">
              <a:rPr lang="zh-CN" altLang="en-US" smtClean="0"/>
              <a:t>2020/8/16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D3676D-E9AA-40E9-BB21-F9B56DE56DD7}" type="slidenum">
              <a:rPr lang="zh-CN" altLang="en-US" smtClean="0"/>
              <a:t>‹#›</a:t>
            </a:fld>
            <a:endParaRPr lang="zh-CN" altLang="en-US"/>
          </a:p>
        </p:txBody>
      </p:sp>
    </p:spTree>
    <p:extLst>
      <p:ext uri="{BB962C8B-B14F-4D97-AF65-F5344CB8AC3E}">
        <p14:creationId xmlns:p14="http://schemas.microsoft.com/office/powerpoint/2010/main" val="2876524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C0688C-7F6A-4EA5-8562-DE44791ECB8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C0A6D4D7-C80D-498A-841A-DA937593D8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7192241-BC27-4329-BD6F-C208A14E9D0E}"/>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id="{BFE2919F-7F8C-4FD5-847C-41ACAB09F8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6C148-6A12-446C-A716-D337CE9A7617}"/>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4142437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3B5A62-E9D2-48F8-88F0-2C774606BD0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B8EC840-05DF-4FCD-B4FC-BE62B7CC61B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C5C365A4-142F-48A6-9B97-C0ECBD6C3CEB}"/>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id="{3558D51B-CB10-4F4F-93A8-3B6BFEA76F1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B13FABC-27BB-48B9-A09F-11657E4060BE}"/>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3915196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E464A0E-E391-47D3-8882-607D7117B29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7152930-20B7-474F-A3A6-0BFB32D45790}"/>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FC44CFC9-4EC5-4814-A0A5-0C5EAF3208D9}"/>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id="{423E9FEA-7A04-4C3D-9707-D6562EE787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46FD3EB-2259-4680-80BC-6EBE90975D48}"/>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1079164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eft Picture">
    <p:spTree>
      <p:nvGrpSpPr>
        <p:cNvPr id="1" name=""/>
        <p:cNvGrpSpPr/>
        <p:nvPr/>
      </p:nvGrpSpPr>
      <p:grpSpPr>
        <a:xfrm>
          <a:off x="0" y="0"/>
          <a:ext cx="0" cy="0"/>
          <a:chOff x="0" y="0"/>
          <a:chExt cx="0" cy="0"/>
        </a:xfrm>
      </p:grpSpPr>
      <p:sp>
        <p:nvSpPr>
          <p:cNvPr id="3" name="Rectangle 2"/>
          <p:cNvSpPr/>
          <p:nvPr userDrawn="1"/>
        </p:nvSpPr>
        <p:spPr>
          <a:xfrm>
            <a:off x="5643987" y="289932"/>
            <a:ext cx="948100" cy="34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Picture Placeholder 13"/>
          <p:cNvSpPr>
            <a:spLocks noGrp="1"/>
          </p:cNvSpPr>
          <p:nvPr>
            <p:ph type="pic" sz="quarter" idx="13"/>
          </p:nvPr>
        </p:nvSpPr>
        <p:spPr>
          <a:xfrm>
            <a:off x="0" y="0"/>
            <a:ext cx="6101306" cy="6858000"/>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983284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93714D-BD1E-43EF-9236-EF2C33EB53B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33EF236-5BFF-4E5D-AFA1-FA53AFC1FE9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65EA71B-65D7-4D6E-8199-463040AAA253}"/>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id="{3CD1DC6D-8FE5-49C1-B9DC-BC720DD8E19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21038AD-51C4-40B6-8AA3-3089A52B2AB5}"/>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53198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5B340A-C590-4671-A83A-9D159829F35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D32356B-327D-435C-93A4-959A17A95B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F8EE3966-3037-40D1-839D-721B8AACDCDD}"/>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id="{90844F78-F79D-4F9F-BE55-5E02F1662E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6F2C8C5-F206-4BB5-8168-9BD69D3B14BF}"/>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3710307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199B60-8C23-4578-AA1E-102A8EBF421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2BA9F06-1C9A-4679-8B8D-3E1AAD4A43F8}"/>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3B12FA1E-1C20-48E6-8039-BA91069994D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914872B9-3A72-489B-BF2D-97542299C1EA}"/>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6" name="页脚占位符 5">
            <a:extLst>
              <a:ext uri="{FF2B5EF4-FFF2-40B4-BE49-F238E27FC236}">
                <a16:creationId xmlns:a16="http://schemas.microsoft.com/office/drawing/2014/main" id="{09EC88EC-9474-43CD-AAB4-2186578E317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4E14657-2B78-49FF-9835-E55CBAD9EED3}"/>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1965777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41C785-4096-4DB5-83FF-BE443FB8D1E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4FD4119-96CD-4E53-9EC3-4503685CA8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6456A1EA-42E2-41C8-9426-CD34ED47806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291B8AAA-80FC-493E-BA31-BA5896A704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0BD63531-A462-49E5-A360-04AEAE57214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27F5B5D9-07ED-4E6D-8E37-5D25B11A4C90}"/>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8" name="页脚占位符 7">
            <a:extLst>
              <a:ext uri="{FF2B5EF4-FFF2-40B4-BE49-F238E27FC236}">
                <a16:creationId xmlns:a16="http://schemas.microsoft.com/office/drawing/2014/main" id="{BEE60066-69E7-434A-9100-665A3220E4A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F1E87E76-75A5-458F-B8CC-B6B759ADDD81}"/>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526730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E91554-8CEA-4E89-A8D2-DD02C903B83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9E4B486-CC1C-4129-8734-11EF036D486F}"/>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4" name="页脚占位符 3">
            <a:extLst>
              <a:ext uri="{FF2B5EF4-FFF2-40B4-BE49-F238E27FC236}">
                <a16:creationId xmlns:a16="http://schemas.microsoft.com/office/drawing/2014/main" id="{792FC200-529E-4122-B373-DBD0811433F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B12519BD-1FC5-474D-9D89-0D7973071FE2}"/>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825058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DA5643E-2BBC-4907-9E30-AF41827CE4C6}"/>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3" name="页脚占位符 2">
            <a:extLst>
              <a:ext uri="{FF2B5EF4-FFF2-40B4-BE49-F238E27FC236}">
                <a16:creationId xmlns:a16="http://schemas.microsoft.com/office/drawing/2014/main" id="{CAB2CB6F-1775-4D89-8B22-F977990AEAA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10DFC87-F30C-4237-8D00-9BA2450D1CD0}"/>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2624542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C44C321-6EC7-4A5E-A918-C5ED6574B69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CBC6EFD5-94AD-4900-A2F3-048F93D4CF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3BAC726F-DD2E-45CC-9B64-FB175047B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FE56A9F1-3DDE-4F06-B67B-AC334FE47C6C}"/>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6" name="页脚占位符 5">
            <a:extLst>
              <a:ext uri="{FF2B5EF4-FFF2-40B4-BE49-F238E27FC236}">
                <a16:creationId xmlns:a16="http://schemas.microsoft.com/office/drawing/2014/main" id="{73001171-88FB-4266-8CFA-CA951E8054E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E54815A-01E3-48C7-88C7-69985B348ADA}"/>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2110189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D10CA9-9B78-4EAB-8D69-33065E22DE5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F995A092-626D-417B-9525-5BD1863A33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EFD2157-D474-40BC-991E-00A20D190C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36130A90-6C30-44F4-A841-91029756DE22}"/>
              </a:ext>
            </a:extLst>
          </p:cNvPr>
          <p:cNvSpPr>
            <a:spLocks noGrp="1"/>
          </p:cNvSpPr>
          <p:nvPr>
            <p:ph type="dt" sz="half" idx="10"/>
          </p:nvPr>
        </p:nvSpPr>
        <p:spPr/>
        <p:txBody>
          <a:bodyPr/>
          <a:lstStyle/>
          <a:p>
            <a:fld id="{1CF3E973-C608-4718-85A4-EE78AC3CE1AE}" type="datetimeFigureOut">
              <a:rPr lang="zh-CN" altLang="en-US" smtClean="0"/>
              <a:t>2020/8/16</a:t>
            </a:fld>
            <a:endParaRPr lang="zh-CN" altLang="en-US"/>
          </a:p>
        </p:txBody>
      </p:sp>
      <p:sp>
        <p:nvSpPr>
          <p:cNvPr id="6" name="页脚占位符 5">
            <a:extLst>
              <a:ext uri="{FF2B5EF4-FFF2-40B4-BE49-F238E27FC236}">
                <a16:creationId xmlns:a16="http://schemas.microsoft.com/office/drawing/2014/main" id="{5A9E1CB8-C2A4-43E2-8888-57812CD7341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5BFCB2C-3596-4045-B81C-008AE4843931}"/>
              </a:ext>
            </a:extLst>
          </p:cNvPr>
          <p:cNvSpPr>
            <a:spLocks noGrp="1"/>
          </p:cNvSpPr>
          <p:nvPr>
            <p:ph type="sldNum" sz="quarter" idx="12"/>
          </p:nvPr>
        </p:nvSpPr>
        <p:spPr/>
        <p:txBody>
          <a:body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410913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2BCAEE13-4F2B-4CA1-9495-F54A77F791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B00B5699-7911-4AD6-9BE5-B0658D69CE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96E52AEF-66F5-40EF-B0E8-533787B406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F3E973-C608-4718-85A4-EE78AC3CE1AE}"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id="{13BC1519-77C6-4BB1-8C95-1B3E87633E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17808D66-C194-48F5-AE57-155CC7C3A0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C15A9A-24AE-4BAD-8EA5-E75B6205BDCC}" type="slidenum">
              <a:rPr lang="zh-CN" altLang="en-US" smtClean="0"/>
              <a:t>‹#›</a:t>
            </a:fld>
            <a:endParaRPr lang="zh-CN" altLang="en-US"/>
          </a:p>
        </p:txBody>
      </p:sp>
    </p:spTree>
    <p:extLst>
      <p:ext uri="{BB962C8B-B14F-4D97-AF65-F5344CB8AC3E}">
        <p14:creationId xmlns:p14="http://schemas.microsoft.com/office/powerpoint/2010/main" val="916869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400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5.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6" name="矩形 5">
            <a:extLst>
              <a:ext uri="{FF2B5EF4-FFF2-40B4-BE49-F238E27FC236}">
                <a16:creationId xmlns:a16="http://schemas.microsoft.com/office/drawing/2014/main" id="{C362AB98-22DB-483D-A67B-973BC8C416A1}"/>
              </a:ext>
            </a:extLst>
          </p:cNvPr>
          <p:cNvSpPr/>
          <p:nvPr/>
        </p:nvSpPr>
        <p:spPr>
          <a:xfrm>
            <a:off x="1016000" y="691036"/>
            <a:ext cx="10160000" cy="5475930"/>
          </a:xfrm>
          <a:prstGeom prst="rect">
            <a:avLst/>
          </a:prstGeom>
          <a:solidFill>
            <a:srgbClr val="FF0000">
              <a:alpha val="71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id="{B687804D-95DD-4050-B15B-F153AC03DFCD}"/>
              </a:ext>
            </a:extLst>
          </p:cNvPr>
          <p:cNvSpPr/>
          <p:nvPr/>
        </p:nvSpPr>
        <p:spPr>
          <a:xfrm>
            <a:off x="1016001" y="691035"/>
            <a:ext cx="10160000" cy="8247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EF9CF9CD-3966-4367-9684-3699504A21F6}"/>
              </a:ext>
            </a:extLst>
          </p:cNvPr>
          <p:cNvSpPr txBox="1"/>
          <p:nvPr/>
        </p:nvSpPr>
        <p:spPr>
          <a:xfrm>
            <a:off x="1568182" y="891333"/>
            <a:ext cx="9055630" cy="461665"/>
          </a:xfrm>
          <a:prstGeom prst="rect">
            <a:avLst/>
          </a:prstGeom>
          <a:noFill/>
        </p:spPr>
        <p:txBody>
          <a:bodyPr wrap="square" rtlCol="0">
            <a:spAutoFit/>
          </a:bodyPr>
          <a:lstStyle/>
          <a:p>
            <a:pPr algn="dist"/>
            <a:r>
              <a:rPr lang="en-US" altLang="zh-CN" sz="24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2019-2020</a:t>
            </a:r>
            <a:r>
              <a:rPr lang="zh-CN" altLang="en-US" sz="24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学年度滁州市初中教师全员远程培训项目</a:t>
            </a:r>
          </a:p>
        </p:txBody>
      </p:sp>
      <p:sp>
        <p:nvSpPr>
          <p:cNvPr id="14" name="TextBox 5">
            <a:extLst>
              <a:ext uri="{FF2B5EF4-FFF2-40B4-BE49-F238E27FC236}">
                <a16:creationId xmlns:a16="http://schemas.microsoft.com/office/drawing/2014/main" id="{6DE5E325-AD3B-4895-B74F-AFAD7320F4D4}"/>
              </a:ext>
            </a:extLst>
          </p:cNvPr>
          <p:cNvSpPr txBox="1"/>
          <p:nvPr/>
        </p:nvSpPr>
        <p:spPr>
          <a:xfrm>
            <a:off x="4174934" y="4373611"/>
            <a:ext cx="3724210" cy="465445"/>
          </a:xfrm>
          <a:prstGeom prst="rect">
            <a:avLst/>
          </a:prstGeom>
          <a:noFill/>
        </p:spPr>
        <p:txBody>
          <a:bodyPr wrap="square" lIns="95185" tIns="47592" rIns="95185" bIns="47592" rtlCol="0">
            <a:spAutoFit/>
          </a:bodyPr>
          <a:lstStyle/>
          <a:p>
            <a:pPr algn="ctr" defTabSz="951894">
              <a:defRPr/>
            </a:pPr>
            <a:r>
              <a:rPr lang="zh-CN" altLang="en-US" sz="2400" kern="0" spc="394"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sym typeface="Calibri" panose="020F0502020204030204" pitchFamily="34" charset="0"/>
              </a:rPr>
              <a:t>（第 一 期）</a:t>
            </a:r>
            <a:endParaRPr lang="en-US" altLang="zh-CN" sz="2400" kern="0" spc="394"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sym typeface="Calibri" panose="020F0502020204030204" pitchFamily="34" charset="0"/>
            </a:endParaRPr>
          </a:p>
        </p:txBody>
      </p:sp>
      <p:sp>
        <p:nvSpPr>
          <p:cNvPr id="15" name="矩形 259">
            <a:extLst>
              <a:ext uri="{FF2B5EF4-FFF2-40B4-BE49-F238E27FC236}">
                <a16:creationId xmlns:a16="http://schemas.microsoft.com/office/drawing/2014/main" id="{0FB3C5ED-5F52-4D7A-9C75-6CAFB37DDC84}"/>
              </a:ext>
            </a:extLst>
          </p:cNvPr>
          <p:cNvSpPr>
            <a:spLocks noChangeArrowheads="1"/>
          </p:cNvSpPr>
          <p:nvPr/>
        </p:nvSpPr>
        <p:spPr bwMode="auto">
          <a:xfrm>
            <a:off x="2812092" y="2284442"/>
            <a:ext cx="6567811" cy="1046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Font typeface="Arial" panose="020B0604020202020204" pitchFamily="34" charset="0"/>
              <a:buNone/>
            </a:pPr>
            <a:r>
              <a:rPr lang="zh-CN" altLang="en-US" sz="6800" spc="600" dirty="0">
                <a:solidFill>
                  <a:schemeClr val="bg1"/>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项  目  简  报</a:t>
            </a:r>
            <a:endParaRPr lang="en-US" altLang="zh-CN" sz="6800" spc="600" dirty="0">
              <a:solidFill>
                <a:schemeClr val="bg1"/>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endParaRPr>
          </a:p>
        </p:txBody>
      </p:sp>
      <p:cxnSp>
        <p:nvCxnSpPr>
          <p:cNvPr id="16" name="直接连接符 15">
            <a:extLst>
              <a:ext uri="{FF2B5EF4-FFF2-40B4-BE49-F238E27FC236}">
                <a16:creationId xmlns:a16="http://schemas.microsoft.com/office/drawing/2014/main" id="{6665AB68-EFE1-4D5F-84C2-30C7D1C37534}"/>
              </a:ext>
            </a:extLst>
          </p:cNvPr>
          <p:cNvCxnSpPr>
            <a:cxnSpLocks/>
          </p:cNvCxnSpPr>
          <p:nvPr/>
        </p:nvCxnSpPr>
        <p:spPr>
          <a:xfrm flipV="1">
            <a:off x="2127017" y="3498696"/>
            <a:ext cx="7937963" cy="920"/>
          </a:xfrm>
          <a:prstGeom prst="line">
            <a:avLst/>
          </a:prstGeom>
          <a:noFill/>
          <a:ln w="25400" cap="flat" cmpd="sng" algn="ctr">
            <a:solidFill>
              <a:schemeClr val="bg1"/>
            </a:solidFill>
            <a:prstDash val="solid"/>
            <a:miter lim="800000"/>
          </a:ln>
          <a:effectLst/>
        </p:spPr>
      </p:cxnSp>
      <p:pic>
        <p:nvPicPr>
          <p:cNvPr id="10" name="Picture 2" descr="F:\国培资料\2015国培材料\2015乡村教师网络研修项目\2015项目简报资料\PPT小图标\小标\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4934" y="5393782"/>
            <a:ext cx="668224" cy="36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文本框 10"/>
          <p:cNvSpPr txBox="1">
            <a:spLocks noChangeArrowheads="1"/>
          </p:cNvSpPr>
          <p:nvPr/>
        </p:nvSpPr>
        <p:spPr bwMode="auto">
          <a:xfrm>
            <a:off x="4908519" y="5393782"/>
            <a:ext cx="31010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r>
              <a:rPr lang="zh-CN" altLang="en-US" sz="2000" dirty="0">
                <a:solidFill>
                  <a:schemeClr val="bg1"/>
                </a:solidFill>
                <a:effectLst>
                  <a:outerShdw blurRad="38100" dist="38100" dir="2700000" algn="tl">
                    <a:srgbClr val="000000">
                      <a:alpha val="43137"/>
                    </a:srgbClr>
                  </a:outerShdw>
                </a:effectLst>
                <a:latin typeface="华文行楷" pitchFamily="2" charset="-122"/>
                <a:ea typeface="华文行楷" pitchFamily="2" charset="-122"/>
                <a:cs typeface="David" pitchFamily="34" charset="-79"/>
              </a:rPr>
              <a:t>安徽省中小学教师教育网</a:t>
            </a:r>
          </a:p>
        </p:txBody>
      </p:sp>
      <p:sp>
        <p:nvSpPr>
          <p:cNvPr id="7" name="文本框 6"/>
          <p:cNvSpPr txBox="1"/>
          <p:nvPr/>
        </p:nvSpPr>
        <p:spPr>
          <a:xfrm>
            <a:off x="3664883" y="3635751"/>
            <a:ext cx="4862228" cy="430887"/>
          </a:xfrm>
          <a:prstGeom prst="rect">
            <a:avLst/>
          </a:prstGeom>
          <a:noFill/>
        </p:spPr>
        <p:txBody>
          <a:bodyPr wrap="none" rtlCol="0">
            <a:spAutoFit/>
          </a:bodyPr>
          <a:lstStyle/>
          <a:p>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X I A N G  </a:t>
            </a:r>
            <a:r>
              <a:rPr lang="en-US" altLang="zh-CN" sz="2200" dirty="0">
                <a:solidFill>
                  <a:schemeClr val="bg1"/>
                </a:solidFill>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M U</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bg1"/>
                </a:solidFill>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J I A N</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bg1"/>
                </a:solidFill>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B A O</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1490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占位符 6" descr="图片包含 室内, 电子产品&#10;&#10;已生成高可信度的说明">
            <a:extLst>
              <a:ext uri="{FF2B5EF4-FFF2-40B4-BE49-F238E27FC236}">
                <a16:creationId xmlns:a16="http://schemas.microsoft.com/office/drawing/2014/main" id="{30B7836B-0B64-49D7-99A7-88AE24448D59}"/>
              </a:ext>
            </a:extLst>
          </p:cNvPr>
          <p:cNvPicPr>
            <a:picLocks noChangeAspect="1"/>
          </p:cNvPicPr>
          <p:nvPr/>
        </p:nvPicPr>
        <p:blipFill>
          <a:blip r:embed="rId2" cstate="print">
            <a:extLst>
              <a:ext uri="{28A0092B-C50C-407E-A947-70E740481C1C}">
                <a14:useLocalDpi xmlns:a14="http://schemas.microsoft.com/office/drawing/2010/main" val="0"/>
              </a:ext>
            </a:extLst>
          </a:blip>
          <a:srcRect l="15908" r="15908"/>
          <a:stretch>
            <a:fillRect/>
          </a:stretch>
        </p:blipFill>
        <p:spPr>
          <a:xfrm>
            <a:off x="9238129" y="1695002"/>
            <a:ext cx="2119389" cy="2490737"/>
          </a:xfrm>
          <a:prstGeom prst="rect">
            <a:avLst/>
          </a:prstGeom>
        </p:spPr>
      </p:pic>
      <p:sp>
        <p:nvSpPr>
          <p:cNvPr id="19" name="Rectangle 20"/>
          <p:cNvSpPr/>
          <p:nvPr/>
        </p:nvSpPr>
        <p:spPr>
          <a:xfrm>
            <a:off x="9238129" y="1600199"/>
            <a:ext cx="2119389" cy="2585539"/>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Light"/>
              <a:ea typeface="+mn-ea"/>
              <a:cs typeface="+mn-cs"/>
            </a:endParaRPr>
          </a:p>
        </p:txBody>
      </p:sp>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2338853" y="487539"/>
            <a:ext cx="586107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研 修 启 航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操 作 指 南</a:t>
            </a:r>
          </a:p>
        </p:txBody>
      </p:sp>
      <p:grpSp>
        <p:nvGrpSpPr>
          <p:cNvPr id="15" name="组合 14"/>
          <p:cNvGrpSpPr/>
          <p:nvPr/>
        </p:nvGrpSpPr>
        <p:grpSpPr>
          <a:xfrm>
            <a:off x="881430" y="1567367"/>
            <a:ext cx="6650141" cy="4793670"/>
            <a:chOff x="1525892" y="2037435"/>
            <a:chExt cx="6465463" cy="4592006"/>
          </a:xfrm>
        </p:grpSpPr>
        <p:pic>
          <p:nvPicPr>
            <p:cNvPr id="12" name="图片 11"/>
            <p:cNvPicPr>
              <a:picLocks noChangeAspect="1"/>
            </p:cNvPicPr>
            <p:nvPr/>
          </p:nvPicPr>
          <p:blipFill>
            <a:blip r:embed="rId3"/>
            <a:stretch>
              <a:fillRect/>
            </a:stretch>
          </p:blipFill>
          <p:spPr>
            <a:xfrm>
              <a:off x="1525892" y="2037435"/>
              <a:ext cx="2131867" cy="2230045"/>
            </a:xfrm>
            <a:prstGeom prst="rect">
              <a:avLst/>
            </a:prstGeom>
          </p:spPr>
        </p:pic>
        <p:pic>
          <p:nvPicPr>
            <p:cNvPr id="14" name="图片 13"/>
            <p:cNvPicPr>
              <a:picLocks noChangeAspect="1"/>
            </p:cNvPicPr>
            <p:nvPr/>
          </p:nvPicPr>
          <p:blipFill>
            <a:blip r:embed="rId4"/>
            <a:stretch>
              <a:fillRect/>
            </a:stretch>
          </p:blipFill>
          <p:spPr>
            <a:xfrm>
              <a:off x="5871359" y="4471082"/>
              <a:ext cx="2119996" cy="2158359"/>
            </a:xfrm>
            <a:prstGeom prst="rect">
              <a:avLst/>
            </a:prstGeom>
          </p:spPr>
        </p:pic>
      </p:grpSp>
      <p:sp>
        <p:nvSpPr>
          <p:cNvPr id="16" name="矩形 15"/>
          <p:cNvSpPr/>
          <p:nvPr/>
        </p:nvSpPr>
        <p:spPr>
          <a:xfrm>
            <a:off x="8199925" y="4490354"/>
            <a:ext cx="3412600" cy="1754326"/>
          </a:xfrm>
          <a:prstGeom prst="rect">
            <a:avLst/>
          </a:prstGeom>
        </p:spPr>
        <p:txBody>
          <a:bodyPr wrap="square">
            <a:spAutoFit/>
          </a:bodyPr>
          <a:lstStyle/>
          <a:p>
            <a:pPr>
              <a:lnSpc>
                <a:spcPct val="150000"/>
              </a:lnSpc>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操作指南</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全方位地为班辅讲解了培训的课程学习、考核以及平台操作等内容，为班辅工作的顺利开展奠定坚实的基础。</a:t>
            </a:r>
          </a:p>
        </p:txBody>
      </p:sp>
      <p:pic>
        <p:nvPicPr>
          <p:cNvPr id="17" name="图片 16"/>
          <p:cNvPicPr>
            <a:picLocks noChangeAspect="1"/>
          </p:cNvPicPr>
          <p:nvPr/>
        </p:nvPicPr>
        <p:blipFill>
          <a:blip r:embed="rId5"/>
          <a:stretch>
            <a:fillRect/>
          </a:stretch>
        </p:blipFill>
        <p:spPr>
          <a:xfrm>
            <a:off x="7936499" y="4602847"/>
            <a:ext cx="258657" cy="336254"/>
          </a:xfrm>
          <a:prstGeom prst="rect">
            <a:avLst/>
          </a:prstGeom>
        </p:spPr>
      </p:pic>
      <p:pic>
        <p:nvPicPr>
          <p:cNvPr id="512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74191" y="1567367"/>
            <a:ext cx="4457380" cy="23279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rotWithShape="1">
          <a:blip r:embed="rId7"/>
          <a:srcRect l="1561"/>
          <a:stretch/>
        </p:blipFill>
        <p:spPr>
          <a:xfrm>
            <a:off x="932868" y="4165723"/>
            <a:ext cx="4336521" cy="2137482"/>
          </a:xfrm>
          <a:prstGeom prst="rect">
            <a:avLst/>
          </a:prstGeom>
          <a:noFill/>
          <a:ln w="57150">
            <a:solidFill>
              <a:schemeClr val="tx1"/>
            </a:solidFill>
          </a:ln>
          <a:effectLst/>
        </p:spPr>
      </p:pic>
    </p:spTree>
    <p:extLst>
      <p:ext uri="{BB962C8B-B14F-4D97-AF65-F5344CB8AC3E}">
        <p14:creationId xmlns:p14="http://schemas.microsoft.com/office/powerpoint/2010/main" val="4126582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A69CD6F7-356A-41D6-8596-F6389BD6A029}"/>
              </a:ext>
            </a:extLst>
          </p:cNvPr>
          <p:cNvSpPr/>
          <p:nvPr/>
        </p:nvSpPr>
        <p:spPr>
          <a:xfrm>
            <a:off x="2293034" y="1379318"/>
            <a:ext cx="7605932" cy="4099366"/>
          </a:xfrm>
          <a:prstGeom prst="rect">
            <a:avLst/>
          </a:prstGeom>
          <a:solidFill>
            <a:srgbClr val="FF0000">
              <a:alpha val="75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23D03540-6C84-4C33-B736-3984F93175DC}"/>
              </a:ext>
            </a:extLst>
          </p:cNvPr>
          <p:cNvSpPr txBox="1"/>
          <p:nvPr/>
        </p:nvSpPr>
        <p:spPr>
          <a:xfrm>
            <a:off x="4842103" y="2333794"/>
            <a:ext cx="2507794"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rPr>
              <a:t>PART 02</a:t>
            </a:r>
            <a:endParaRPr lang="zh-CN" altLang="en-US" sz="44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endParaRPr>
          </a:p>
        </p:txBody>
      </p:sp>
      <p:sp>
        <p:nvSpPr>
          <p:cNvPr id="20" name="文本框 19">
            <a:extLst>
              <a:ext uri="{FF2B5EF4-FFF2-40B4-BE49-F238E27FC236}">
                <a16:creationId xmlns:a16="http://schemas.microsoft.com/office/drawing/2014/main" id="{4CE03B3E-F181-4E67-8E3C-C6B8AF883678}"/>
              </a:ext>
            </a:extLst>
          </p:cNvPr>
          <p:cNvSpPr txBox="1"/>
          <p:nvPr/>
        </p:nvSpPr>
        <p:spPr>
          <a:xfrm>
            <a:off x="3961419" y="3164791"/>
            <a:ext cx="4269162" cy="646331"/>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600" b="0" dirty="0">
                <a:solidFill>
                  <a:schemeClr val="bg1"/>
                </a:solidFill>
                <a:latin typeface="Calibri" panose="020F0502020204030204" pitchFamily="34" charset="0"/>
                <a:ea typeface="微软雅黑" panose="020B0503020204020204" pitchFamily="34" charset="-122"/>
                <a:sym typeface="Calibri" panose="020F0502020204030204" pitchFamily="34" charset="0"/>
              </a:rPr>
              <a:t>网  络  研  修</a:t>
            </a:r>
          </a:p>
        </p:txBody>
      </p:sp>
      <p:cxnSp>
        <p:nvCxnSpPr>
          <p:cNvPr id="22" name="直接连接符 21">
            <a:extLst>
              <a:ext uri="{FF2B5EF4-FFF2-40B4-BE49-F238E27FC236}">
                <a16:creationId xmlns:a16="http://schemas.microsoft.com/office/drawing/2014/main" id="{DC577894-33B0-4EF3-8017-0BA394005C32}"/>
              </a:ext>
            </a:extLst>
          </p:cNvPr>
          <p:cNvCxnSpPr>
            <a:cxnSpLocks/>
          </p:cNvCxnSpPr>
          <p:nvPr/>
        </p:nvCxnSpPr>
        <p:spPr>
          <a:xfrm rot="5400000" flipH="1" flipV="1">
            <a:off x="6096000" y="2430480"/>
            <a:ext cx="0" cy="3187582"/>
          </a:xfrm>
          <a:prstGeom prst="line">
            <a:avLst/>
          </a:prstGeom>
          <a:noFill/>
          <a:ln w="25400" cap="flat" cmpd="sng" algn="ctr">
            <a:solidFill>
              <a:schemeClr val="bg1"/>
            </a:solidFill>
            <a:prstDash val="solid"/>
            <a:miter lim="800000"/>
          </a:ln>
          <a:effectLst/>
        </p:spPr>
      </p:cxnSp>
    </p:spTree>
    <p:extLst>
      <p:ext uri="{BB962C8B-B14F-4D97-AF65-F5344CB8AC3E}">
        <p14:creationId xmlns:p14="http://schemas.microsoft.com/office/powerpoint/2010/main" val="264756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2043695" y="487539"/>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学 科 简 报</a:t>
            </a:r>
          </a:p>
        </p:txBody>
      </p:sp>
      <p:sp>
        <p:nvSpPr>
          <p:cNvPr id="13" name="矩形 12"/>
          <p:cNvSpPr/>
          <p:nvPr/>
        </p:nvSpPr>
        <p:spPr>
          <a:xfrm>
            <a:off x="8940433" y="1903681"/>
            <a:ext cx="2462675" cy="4103111"/>
          </a:xfrm>
          <a:prstGeom prst="rect">
            <a:avLst/>
          </a:prstGeom>
        </p:spPr>
        <p:txBody>
          <a:bodyPr wrap="square">
            <a:spAutoFit/>
          </a:bodyPr>
          <a:lstStyle/>
          <a:p>
            <a:pPr>
              <a:lnSpc>
                <a:spcPct val="200000"/>
              </a:lnSpc>
            </a:pPr>
            <a:r>
              <a:rPr lang="zh-CN" altLang="en-US" sz="1900" dirty="0">
                <a:solidFill>
                  <a:srgbClr val="000000"/>
                </a:solidFill>
                <a:latin typeface="微软雅黑" panose="020B0503020204020204" pitchFamily="34" charset="-122"/>
                <a:ea typeface="微软雅黑" panose="020B0503020204020204" pitchFamily="34" charset="-122"/>
              </a:rPr>
              <a:t>学科专家定期制作学科简报，利用学科教师工作坊开展学科问题研究，引导学员共同研究解决日常教育教学中的问题，推进网络研修社区的建设。</a:t>
            </a:r>
            <a:endParaRPr lang="zh-CN" altLang="en-US" sz="19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430" y="1470215"/>
            <a:ext cx="3373271" cy="4771738"/>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214" y="1470215"/>
            <a:ext cx="3373271" cy="4771738"/>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图片 14"/>
          <p:cNvPicPr>
            <a:picLocks noChangeAspect="1"/>
          </p:cNvPicPr>
          <p:nvPr/>
        </p:nvPicPr>
        <p:blipFill>
          <a:blip r:embed="rId4"/>
          <a:stretch>
            <a:fillRect/>
          </a:stretch>
        </p:blipFill>
        <p:spPr>
          <a:xfrm>
            <a:off x="8676306" y="2106204"/>
            <a:ext cx="258657" cy="336254"/>
          </a:xfrm>
          <a:prstGeom prst="rect">
            <a:avLst/>
          </a:prstGeom>
        </p:spPr>
      </p:pic>
    </p:spTree>
    <p:extLst>
      <p:ext uri="{BB962C8B-B14F-4D97-AF65-F5344CB8AC3E}">
        <p14:creationId xmlns:p14="http://schemas.microsoft.com/office/powerpoint/2010/main" val="280717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2338853" y="487537"/>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学 科 工 作 坊</a:t>
            </a:r>
          </a:p>
        </p:txBody>
      </p:sp>
      <p:sp>
        <p:nvSpPr>
          <p:cNvPr id="12" name="矩形 11">
            <a:extLst>
              <a:ext uri="{FF2B5EF4-FFF2-40B4-BE49-F238E27FC236}">
                <a16:creationId xmlns:a16="http://schemas.microsoft.com/office/drawing/2014/main" id="{9D390260-CCDC-4F42-A129-0D8B095CD78F}"/>
              </a:ext>
            </a:extLst>
          </p:cNvPr>
          <p:cNvSpPr/>
          <p:nvPr/>
        </p:nvSpPr>
        <p:spPr>
          <a:xfrm>
            <a:off x="10158577" y="1626323"/>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学科工作坊</a:t>
            </a:r>
          </a:p>
        </p:txBody>
      </p:sp>
      <p:sp>
        <p:nvSpPr>
          <p:cNvPr id="13" name="文本框 12"/>
          <p:cNvSpPr txBox="1"/>
          <p:nvPr/>
        </p:nvSpPr>
        <p:spPr>
          <a:xfrm>
            <a:off x="1441199" y="5350138"/>
            <a:ext cx="10142766" cy="923330"/>
          </a:xfrm>
          <a:prstGeom prst="rect">
            <a:avLst/>
          </a:prstGeom>
          <a:noFill/>
        </p:spPr>
        <p:txBody>
          <a:bodyPr wrap="square" rtlCol="0">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辅导专家设计了丰富多样的工作坊活动，让学员在参与活动的过程中解决教学中的实际问题；同时，辅导专家也将个人收藏的很有价值的教学资源发布在工作坊中供学员下载学习。</a:t>
            </a:r>
          </a:p>
        </p:txBody>
      </p:sp>
      <p:pic>
        <p:nvPicPr>
          <p:cNvPr id="15" name="图片 14"/>
          <p:cNvPicPr>
            <a:picLocks noChangeAspect="1"/>
          </p:cNvPicPr>
          <p:nvPr/>
        </p:nvPicPr>
        <p:blipFill>
          <a:blip r:embed="rId2"/>
          <a:stretch>
            <a:fillRect/>
          </a:stretch>
        </p:blipFill>
        <p:spPr>
          <a:xfrm>
            <a:off x="1143159" y="5389231"/>
            <a:ext cx="258657" cy="336254"/>
          </a:xfrm>
          <a:prstGeom prst="rect">
            <a:avLst/>
          </a:prstGeom>
        </p:spPr>
      </p:pic>
      <p:pic>
        <p:nvPicPr>
          <p:cNvPr id="2" name="图片 1"/>
          <p:cNvPicPr>
            <a:picLocks noChangeAspect="1"/>
          </p:cNvPicPr>
          <p:nvPr/>
        </p:nvPicPr>
        <p:blipFill rotWithShape="1">
          <a:blip r:embed="rId3"/>
          <a:srcRect t="1337" b="2531"/>
          <a:stretch/>
        </p:blipFill>
        <p:spPr>
          <a:xfrm>
            <a:off x="1631561" y="1989801"/>
            <a:ext cx="4366604" cy="2784917"/>
          </a:xfrm>
          <a:prstGeom prst="rect">
            <a:avLst/>
          </a:prstGeom>
          <a:noFill/>
          <a:ln>
            <a:noFill/>
          </a:ln>
          <a:effectLst>
            <a:outerShdw blurRad="50800" dist="38100" dir="2700000" algn="tl" rotWithShape="0">
              <a:prstClr val="black">
                <a:alpha val="40000"/>
              </a:prstClr>
            </a:outerShdw>
          </a:effectLst>
        </p:spPr>
      </p:pic>
      <p:pic>
        <p:nvPicPr>
          <p:cNvPr id="3" name="图片 2"/>
          <p:cNvPicPr>
            <a:picLocks noChangeAspect="1"/>
          </p:cNvPicPr>
          <p:nvPr/>
        </p:nvPicPr>
        <p:blipFill>
          <a:blip r:embed="rId4"/>
          <a:stretch>
            <a:fillRect/>
          </a:stretch>
        </p:blipFill>
        <p:spPr>
          <a:xfrm>
            <a:off x="6392411" y="1964913"/>
            <a:ext cx="5191554" cy="2809805"/>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80494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1935071" y="487539"/>
            <a:ext cx="6064881"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班 级 联 络 机 制</a:t>
            </a:r>
          </a:p>
        </p:txBody>
      </p:sp>
      <p:grpSp>
        <p:nvGrpSpPr>
          <p:cNvPr id="17" name="组合 16"/>
          <p:cNvGrpSpPr/>
          <p:nvPr/>
        </p:nvGrpSpPr>
        <p:grpSpPr>
          <a:xfrm>
            <a:off x="8054867" y="3261253"/>
            <a:ext cx="3453398" cy="2585323"/>
            <a:chOff x="8396650" y="3602376"/>
            <a:chExt cx="3453398" cy="2585323"/>
          </a:xfrm>
        </p:grpSpPr>
        <p:sp>
          <p:nvSpPr>
            <p:cNvPr id="12" name="矩形 11"/>
            <p:cNvSpPr/>
            <p:nvPr/>
          </p:nvSpPr>
          <p:spPr>
            <a:xfrm>
              <a:off x="8721970" y="3602376"/>
              <a:ext cx="3128078" cy="2585323"/>
            </a:xfrm>
            <a:prstGeom prst="rect">
              <a:avLst/>
            </a:prstGeom>
          </p:spPr>
          <p:txBody>
            <a:bodyPr wrap="square">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建立网上班级辅导者</a:t>
              </a:r>
              <a:r>
                <a:rPr lang="en-US" altLang="zh-CN" dirty="0">
                  <a:solidFill>
                    <a:srgbClr val="000000"/>
                  </a:solidFill>
                  <a:latin typeface="微软雅黑" panose="020B0503020204020204" pitchFamily="34" charset="-122"/>
                  <a:ea typeface="微软雅黑" panose="020B0503020204020204" pitchFamily="34" charset="-122"/>
                </a:rPr>
                <a:t>QQ</a:t>
              </a:r>
              <a:r>
                <a:rPr lang="zh-CN" altLang="en-US" dirty="0">
                  <a:solidFill>
                    <a:srgbClr val="000000"/>
                  </a:solidFill>
                  <a:latin typeface="微软雅黑" panose="020B0503020204020204" pitchFamily="34" charset="-122"/>
                  <a:ea typeface="微软雅黑" panose="020B0503020204020204" pitchFamily="34" charset="-122"/>
                </a:rPr>
                <a:t>群，为班级辅导者及时解答管理和辅导过程中的问题，通过群分享资源交流经验，班级辅导者建立班级群，为学员在研修中及时答疑解惑。</a:t>
              </a:r>
            </a:p>
          </p:txBody>
        </p:sp>
        <p:pic>
          <p:nvPicPr>
            <p:cNvPr id="13" name="图片 12"/>
            <p:cNvPicPr>
              <a:picLocks noChangeAspect="1"/>
            </p:cNvPicPr>
            <p:nvPr/>
          </p:nvPicPr>
          <p:blipFill>
            <a:blip r:embed="rId2"/>
            <a:stretch>
              <a:fillRect/>
            </a:stretch>
          </p:blipFill>
          <p:spPr>
            <a:xfrm>
              <a:off x="8396650" y="3671121"/>
              <a:ext cx="258657" cy="336254"/>
            </a:xfrm>
            <a:prstGeom prst="rect">
              <a:avLst/>
            </a:prstGeom>
          </p:spPr>
        </p:pic>
      </p:grpSp>
      <p:sp>
        <p:nvSpPr>
          <p:cNvPr id="16" name="文本框 15"/>
          <p:cNvSpPr txBox="1"/>
          <p:nvPr/>
        </p:nvSpPr>
        <p:spPr>
          <a:xfrm>
            <a:off x="3500003" y="6030718"/>
            <a:ext cx="1544012" cy="495677"/>
          </a:xfrm>
          <a:prstGeom prst="rect">
            <a:avLst/>
          </a:prstGeom>
          <a:noFill/>
        </p:spPr>
        <p:txBody>
          <a:bodyPr wrap="none" rtlCol="0">
            <a:spAutoFit/>
          </a:bodyPr>
          <a:lstStyle/>
          <a:p>
            <a:r>
              <a:rPr lang="zh-CN" altLang="en-US" sz="1600" dirty="0">
                <a:latin typeface="微软雅黑" panose="020B0503020204020204" pitchFamily="34" charset="-122"/>
                <a:ea typeface="微软雅黑" panose="020B0503020204020204" pitchFamily="34" charset="-122"/>
              </a:rPr>
              <a:t>网上班辅</a:t>
            </a:r>
            <a:r>
              <a:rPr lang="en-US" altLang="zh-CN" sz="1600" dirty="0">
                <a:latin typeface="微软雅黑" panose="020B0503020204020204" pitchFamily="34" charset="-122"/>
                <a:ea typeface="微软雅黑" panose="020B0503020204020204" pitchFamily="34" charset="-122"/>
              </a:rPr>
              <a:t>QQ</a:t>
            </a:r>
            <a:r>
              <a:rPr lang="zh-CN" altLang="en-US" sz="1600" dirty="0">
                <a:latin typeface="微软雅黑" panose="020B0503020204020204" pitchFamily="34" charset="-122"/>
                <a:ea typeface="微软雅黑" panose="020B0503020204020204" pitchFamily="34" charset="-122"/>
              </a:rPr>
              <a:t>群</a:t>
            </a:r>
          </a:p>
        </p:txBody>
      </p:sp>
      <p:pic>
        <p:nvPicPr>
          <p:cNvPr id="2" name="图片 1"/>
          <p:cNvPicPr>
            <a:picLocks noChangeAspect="1"/>
          </p:cNvPicPr>
          <p:nvPr/>
        </p:nvPicPr>
        <p:blipFill rotWithShape="1">
          <a:blip r:embed="rId3"/>
          <a:srcRect t="9968" b="16000"/>
          <a:stretch/>
        </p:blipFill>
        <p:spPr>
          <a:xfrm>
            <a:off x="1362903" y="1382726"/>
            <a:ext cx="2703723" cy="4337580"/>
          </a:xfrm>
          <a:prstGeom prst="rect">
            <a:avLst/>
          </a:prstGeom>
        </p:spPr>
      </p:pic>
      <p:pic>
        <p:nvPicPr>
          <p:cNvPr id="3" name="图片 2"/>
          <p:cNvPicPr>
            <a:picLocks noChangeAspect="1"/>
          </p:cNvPicPr>
          <p:nvPr/>
        </p:nvPicPr>
        <p:blipFill rotWithShape="1">
          <a:blip r:embed="rId4"/>
          <a:srcRect t="10171" b="15403"/>
          <a:stretch/>
        </p:blipFill>
        <p:spPr>
          <a:xfrm>
            <a:off x="4451394" y="1382726"/>
            <a:ext cx="2686961" cy="4337580"/>
          </a:xfrm>
          <a:prstGeom prst="rect">
            <a:avLst/>
          </a:prstGeom>
        </p:spPr>
      </p:pic>
      <p:pic>
        <p:nvPicPr>
          <p:cNvPr id="15" name="图片 14"/>
          <p:cNvPicPr>
            <a:picLocks noChangeAspect="1"/>
          </p:cNvPicPr>
          <p:nvPr/>
        </p:nvPicPr>
        <p:blipFill>
          <a:blip r:embed="rId5"/>
          <a:stretch>
            <a:fillRect/>
          </a:stretch>
        </p:blipFill>
        <p:spPr>
          <a:xfrm>
            <a:off x="3534882" y="5453973"/>
            <a:ext cx="1474255" cy="551439"/>
          </a:xfrm>
          <a:prstGeom prst="rect">
            <a:avLst/>
          </a:prstGeom>
        </p:spPr>
      </p:pic>
    </p:spTree>
    <p:extLst>
      <p:ext uri="{BB962C8B-B14F-4D97-AF65-F5344CB8AC3E}">
        <p14:creationId xmlns:p14="http://schemas.microsoft.com/office/powerpoint/2010/main" val="1880555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2043694" y="487539"/>
            <a:ext cx="4775748"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班 级 简 报 </a:t>
            </a:r>
          </a:p>
        </p:txBody>
      </p:sp>
      <p:sp>
        <p:nvSpPr>
          <p:cNvPr id="11" name="文本框 10"/>
          <p:cNvSpPr txBox="1"/>
          <p:nvPr/>
        </p:nvSpPr>
        <p:spPr>
          <a:xfrm>
            <a:off x="1631561" y="4933554"/>
            <a:ext cx="3236784"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（杨海燕）天长市来安幼教班班级简报</a:t>
            </a:r>
          </a:p>
        </p:txBody>
      </p:sp>
      <p:sp>
        <p:nvSpPr>
          <p:cNvPr id="15" name="矩形 14"/>
          <p:cNvSpPr/>
          <p:nvPr/>
        </p:nvSpPr>
        <p:spPr>
          <a:xfrm>
            <a:off x="1427821" y="5581758"/>
            <a:ext cx="10161924" cy="507831"/>
          </a:xfrm>
          <a:prstGeom prst="rect">
            <a:avLst/>
          </a:prstGeom>
        </p:spPr>
        <p:txBody>
          <a:bodyPr wrap="square">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班级辅导者定期制作班级简报，简报记录项目进程、分析班级学情、制定研修计划、分享研修成果。</a:t>
            </a:r>
            <a:endParaRPr lang="en-US" altLang="zh-CN" dirty="0">
              <a:solidFill>
                <a:srgbClr val="000000"/>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2"/>
          <a:stretch>
            <a:fillRect/>
          </a:stretch>
        </p:blipFill>
        <p:spPr>
          <a:xfrm>
            <a:off x="1161314" y="5682708"/>
            <a:ext cx="258657" cy="336254"/>
          </a:xfrm>
          <a:prstGeom prst="rect">
            <a:avLst/>
          </a:prstGeom>
        </p:spPr>
      </p:pic>
      <p:sp>
        <p:nvSpPr>
          <p:cNvPr id="17" name="文本框 10"/>
          <p:cNvSpPr txBox="1"/>
          <p:nvPr/>
        </p:nvSpPr>
        <p:spPr>
          <a:xfrm>
            <a:off x="7389450" y="4949879"/>
            <a:ext cx="3416320"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（程玉雪）滁州市道德与法治班班级简报</a:t>
            </a:r>
          </a:p>
        </p:txBody>
      </p:sp>
      <p:pic>
        <p:nvPicPr>
          <p:cNvPr id="2" name="图片 1"/>
          <p:cNvPicPr>
            <a:picLocks noChangeAspect="1"/>
          </p:cNvPicPr>
          <p:nvPr/>
        </p:nvPicPr>
        <p:blipFill>
          <a:blip r:embed="rId3"/>
          <a:stretch>
            <a:fillRect/>
          </a:stretch>
        </p:blipFill>
        <p:spPr>
          <a:xfrm>
            <a:off x="881430" y="1810393"/>
            <a:ext cx="5290742" cy="2983979"/>
          </a:xfrm>
          <a:prstGeom prst="rect">
            <a:avLst/>
          </a:prstGeom>
          <a:ln>
            <a:solidFill>
              <a:schemeClr val="tx1">
                <a:lumMod val="50000"/>
                <a:lumOff val="50000"/>
              </a:schemeClr>
            </a:solidFill>
          </a:ln>
        </p:spPr>
      </p:pic>
      <p:grpSp>
        <p:nvGrpSpPr>
          <p:cNvPr id="12" name="组合 11"/>
          <p:cNvGrpSpPr/>
          <p:nvPr/>
        </p:nvGrpSpPr>
        <p:grpSpPr>
          <a:xfrm>
            <a:off x="6819442" y="1623813"/>
            <a:ext cx="4559994" cy="3230503"/>
            <a:chOff x="6756755" y="1533210"/>
            <a:chExt cx="4559994" cy="3230503"/>
          </a:xfrm>
        </p:grpSpPr>
        <p:pic>
          <p:nvPicPr>
            <p:cNvPr id="3" name="图片 2"/>
            <p:cNvPicPr>
              <a:picLocks noChangeAspect="1"/>
            </p:cNvPicPr>
            <p:nvPr/>
          </p:nvPicPr>
          <p:blipFill>
            <a:blip r:embed="rId4"/>
            <a:stretch>
              <a:fillRect/>
            </a:stretch>
          </p:blipFill>
          <p:spPr>
            <a:xfrm>
              <a:off x="6756755" y="1533210"/>
              <a:ext cx="2278168" cy="3219866"/>
            </a:xfrm>
            <a:prstGeom prst="rect">
              <a:avLst/>
            </a:prstGeom>
            <a:ln>
              <a:solidFill>
                <a:schemeClr val="tx1">
                  <a:lumMod val="50000"/>
                  <a:lumOff val="50000"/>
                </a:schemeClr>
              </a:solidFill>
            </a:ln>
          </p:spPr>
        </p:pic>
        <p:pic>
          <p:nvPicPr>
            <p:cNvPr id="10" name="图片 9"/>
            <p:cNvPicPr>
              <a:picLocks noChangeAspect="1"/>
            </p:cNvPicPr>
            <p:nvPr/>
          </p:nvPicPr>
          <p:blipFill rotWithShape="1">
            <a:blip r:embed="rId5"/>
            <a:srcRect r="1219"/>
            <a:stretch/>
          </p:blipFill>
          <p:spPr>
            <a:xfrm>
              <a:off x="9034923" y="1533211"/>
              <a:ext cx="2281826" cy="3230502"/>
            </a:xfrm>
            <a:prstGeom prst="rect">
              <a:avLst/>
            </a:prstGeom>
            <a:ln>
              <a:solidFill>
                <a:schemeClr val="tx1">
                  <a:lumMod val="50000"/>
                  <a:lumOff val="50000"/>
                </a:schemeClr>
              </a:solidFill>
            </a:ln>
          </p:spPr>
        </p:pic>
      </p:grpSp>
    </p:spTree>
    <p:extLst>
      <p:ext uri="{BB962C8B-B14F-4D97-AF65-F5344CB8AC3E}">
        <p14:creationId xmlns:p14="http://schemas.microsoft.com/office/powerpoint/2010/main" val="977710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2234057" y="487539"/>
            <a:ext cx="5432870"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学 员 个 人 空 间</a:t>
            </a: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930" y="4158491"/>
            <a:ext cx="5488566" cy="2527725"/>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9687" y="4158490"/>
            <a:ext cx="5487083" cy="2527725"/>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9" name="圆角矩形 18"/>
          <p:cNvSpPr/>
          <p:nvPr/>
        </p:nvSpPr>
        <p:spPr>
          <a:xfrm>
            <a:off x="8148219" y="3844691"/>
            <a:ext cx="1315349" cy="450556"/>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微软雅黑" panose="020B0503020204020204" pitchFamily="34" charset="-122"/>
                <a:ea typeface="微软雅黑" panose="020B0503020204020204" pitchFamily="34" charset="-122"/>
              </a:rPr>
              <a:t>资 源 共 享</a:t>
            </a:r>
          </a:p>
        </p:txBody>
      </p:sp>
      <p:sp>
        <p:nvSpPr>
          <p:cNvPr id="18" name="圆角矩形 17"/>
          <p:cNvSpPr/>
          <p:nvPr/>
        </p:nvSpPr>
        <p:spPr>
          <a:xfrm>
            <a:off x="2561615" y="3844691"/>
            <a:ext cx="1315349" cy="450556"/>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微软雅黑" panose="020B0503020204020204" pitchFamily="34" charset="-122"/>
                <a:ea typeface="微软雅黑" panose="020B0503020204020204" pitchFamily="34" charset="-122"/>
              </a:rPr>
              <a:t>研修社区</a:t>
            </a:r>
          </a:p>
        </p:txBody>
      </p:sp>
      <p:pic>
        <p:nvPicPr>
          <p:cNvPr id="2" name="图片 1"/>
          <p:cNvPicPr>
            <a:picLocks noChangeAspect="1"/>
          </p:cNvPicPr>
          <p:nvPr/>
        </p:nvPicPr>
        <p:blipFill>
          <a:blip r:embed="rId4"/>
          <a:stretch>
            <a:fillRect/>
          </a:stretch>
        </p:blipFill>
        <p:spPr>
          <a:xfrm>
            <a:off x="436930" y="1909221"/>
            <a:ext cx="11149840" cy="1818894"/>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11" name="圆角矩形 10"/>
          <p:cNvSpPr/>
          <p:nvPr/>
        </p:nvSpPr>
        <p:spPr>
          <a:xfrm>
            <a:off x="5648306" y="1567367"/>
            <a:ext cx="1315349" cy="450556"/>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微软雅黑" panose="020B0503020204020204" pitchFamily="34" charset="-122"/>
                <a:ea typeface="微软雅黑" panose="020B0503020204020204" pitchFamily="34" charset="-122"/>
              </a:rPr>
              <a:t>考 核 细 则</a:t>
            </a:r>
          </a:p>
        </p:txBody>
      </p:sp>
    </p:spTree>
    <p:extLst>
      <p:ext uri="{BB962C8B-B14F-4D97-AF65-F5344CB8AC3E}">
        <p14:creationId xmlns:p14="http://schemas.microsoft.com/office/powerpoint/2010/main" val="3716716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pic>
        <p:nvPicPr>
          <p:cNvPr id="13" name="图片 12"/>
          <p:cNvPicPr>
            <a:picLocks noChangeAspect="1"/>
          </p:cNvPicPr>
          <p:nvPr/>
        </p:nvPicPr>
        <p:blipFill>
          <a:blip r:embed="rId2"/>
          <a:stretch>
            <a:fillRect/>
          </a:stretch>
        </p:blipFill>
        <p:spPr>
          <a:xfrm>
            <a:off x="904393" y="5815423"/>
            <a:ext cx="258657" cy="336254"/>
          </a:xfrm>
          <a:prstGeom prst="rect">
            <a:avLst/>
          </a:prstGeom>
        </p:spPr>
      </p:pic>
      <p:sp>
        <p:nvSpPr>
          <p:cNvPr id="14" name="矩形 13"/>
          <p:cNvSpPr/>
          <p:nvPr/>
        </p:nvSpPr>
        <p:spPr>
          <a:xfrm>
            <a:off x="1161314" y="5729635"/>
            <a:ext cx="8871173" cy="507831"/>
          </a:xfrm>
          <a:prstGeom prst="rect">
            <a:avLst/>
          </a:prstGeom>
        </p:spPr>
        <p:txBody>
          <a:bodyPr wrap="square">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学员根据个人需求，在海量课程包中自主选择学习内容，完成相应学分。</a:t>
            </a:r>
            <a:endParaRPr lang="zh-CN" altLang="en-US" dirty="0"/>
          </a:p>
        </p:txBody>
      </p:sp>
      <p:sp>
        <p:nvSpPr>
          <p:cNvPr id="15" name="矩形 14">
            <a:extLst>
              <a:ext uri="{FF2B5EF4-FFF2-40B4-BE49-F238E27FC236}">
                <a16:creationId xmlns:a16="http://schemas.microsoft.com/office/drawing/2014/main" id="{9D390260-CCDC-4F42-A129-0D8B095CD78F}"/>
              </a:ext>
            </a:extLst>
          </p:cNvPr>
          <p:cNvSpPr/>
          <p:nvPr/>
        </p:nvSpPr>
        <p:spPr>
          <a:xfrm>
            <a:off x="982237" y="1450928"/>
            <a:ext cx="1425388" cy="338590"/>
          </a:xfrm>
          <a:prstGeom prst="rect">
            <a:avLst/>
          </a:prstGeom>
          <a:solidFill>
            <a:schemeClr val="tx1">
              <a:lumMod val="50000"/>
              <a:lumOff val="50000"/>
              <a:alpha val="7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课 程 包</a:t>
            </a:r>
          </a:p>
        </p:txBody>
      </p:sp>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8251" y="780671"/>
            <a:ext cx="1875137" cy="1875137"/>
          </a:xfrm>
          <a:prstGeom prst="rect">
            <a:avLst/>
          </a:prstGeom>
        </p:spPr>
      </p:pic>
      <p:sp>
        <p:nvSpPr>
          <p:cNvPr id="22" name="文本框 9">
            <a:extLst>
              <a:ext uri="{FF2B5EF4-FFF2-40B4-BE49-F238E27FC236}">
                <a16:creationId xmlns:a16="http://schemas.microsoft.com/office/drawing/2014/main" id="{4CE03B3E-F181-4E67-8E3C-C6B8AF883678}"/>
              </a:ext>
            </a:extLst>
          </p:cNvPr>
          <p:cNvSpPr txBox="1"/>
          <p:nvPr/>
        </p:nvSpPr>
        <p:spPr>
          <a:xfrm>
            <a:off x="2234057" y="487539"/>
            <a:ext cx="4489975"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学 员 研 修</a:t>
            </a:r>
          </a:p>
        </p:txBody>
      </p:sp>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764" y="2655808"/>
            <a:ext cx="6481723" cy="311552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4983" y="1789518"/>
            <a:ext cx="5672194" cy="3714498"/>
          </a:xfrm>
          <a:prstGeom prst="rect">
            <a:avLst/>
          </a:prstGeom>
          <a:noFill/>
          <a:ln w="12700">
            <a:solidFill>
              <a:schemeClr val="tx1"/>
            </a:solidFill>
            <a:prstDash val="sysDot"/>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727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91901" y="428670"/>
            <a:ext cx="1413179" cy="702516"/>
            <a:chOff x="639737" y="563141"/>
            <a:chExt cx="1413179" cy="702516"/>
          </a:xfrm>
        </p:grpSpPr>
        <p:sp>
          <p:nvSpPr>
            <p:cNvPr id="6" name="圆角矩形 5"/>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3200" dirty="0">
                <a:solidFill>
                  <a:srgbClr val="FF0000"/>
                </a:solidFill>
              </a:endParaRPr>
            </a:p>
          </p:txBody>
        </p:sp>
      </p:grpSp>
      <p:sp>
        <p:nvSpPr>
          <p:cNvPr id="10" name="文本框 9">
            <a:extLst>
              <a:ext uri="{FF2B5EF4-FFF2-40B4-BE49-F238E27FC236}">
                <a16:creationId xmlns:a16="http://schemas.microsoft.com/office/drawing/2014/main" id="{4CE03B3E-F181-4E67-8E3C-C6B8AF883678}"/>
              </a:ext>
            </a:extLst>
          </p:cNvPr>
          <p:cNvSpPr txBox="1"/>
          <p:nvPr/>
        </p:nvSpPr>
        <p:spPr>
          <a:xfrm>
            <a:off x="2234057" y="487539"/>
            <a:ext cx="4489975"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网 络 研 修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学 员 研 修</a:t>
            </a:r>
          </a:p>
        </p:txBody>
      </p:sp>
      <p:sp>
        <p:nvSpPr>
          <p:cNvPr id="13" name="矩形 12">
            <a:extLst>
              <a:ext uri="{FF2B5EF4-FFF2-40B4-BE49-F238E27FC236}">
                <a16:creationId xmlns:a16="http://schemas.microsoft.com/office/drawing/2014/main" id="{9D390260-CCDC-4F42-A129-0D8B095CD78F}"/>
              </a:ext>
            </a:extLst>
          </p:cNvPr>
          <p:cNvSpPr/>
          <p:nvPr/>
        </p:nvSpPr>
        <p:spPr>
          <a:xfrm>
            <a:off x="5690560" y="1604321"/>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研 修 活 动</a:t>
            </a:r>
          </a:p>
        </p:txBody>
      </p:sp>
      <p:sp>
        <p:nvSpPr>
          <p:cNvPr id="15" name="矩形 14">
            <a:extLst>
              <a:ext uri="{FF2B5EF4-FFF2-40B4-BE49-F238E27FC236}">
                <a16:creationId xmlns:a16="http://schemas.microsoft.com/office/drawing/2014/main" id="{9D390260-CCDC-4F42-A129-0D8B095CD78F}"/>
              </a:ext>
            </a:extLst>
          </p:cNvPr>
          <p:cNvSpPr/>
          <p:nvPr/>
        </p:nvSpPr>
        <p:spPr>
          <a:xfrm>
            <a:off x="10197204" y="3238727"/>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学 科 作 业</a:t>
            </a:r>
          </a:p>
        </p:txBody>
      </p:sp>
      <p:sp>
        <p:nvSpPr>
          <p:cNvPr id="16" name="矩形 15"/>
          <p:cNvSpPr/>
          <p:nvPr/>
        </p:nvSpPr>
        <p:spPr>
          <a:xfrm>
            <a:off x="1143160" y="5267970"/>
            <a:ext cx="5016613" cy="923330"/>
          </a:xfrm>
          <a:prstGeom prst="rect">
            <a:avLst/>
          </a:prstGeom>
        </p:spPr>
        <p:txBody>
          <a:bodyPr wrap="square">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学员在线完成相应的学科作业、撰写研修心得、参与专题讨论、分享研修资源。</a:t>
            </a:r>
            <a:endParaRPr lang="zh-CN" altLang="en-US" dirty="0"/>
          </a:p>
        </p:txBody>
      </p:sp>
      <p:pic>
        <p:nvPicPr>
          <p:cNvPr id="17" name="图片 16"/>
          <p:cNvPicPr>
            <a:picLocks noChangeAspect="1"/>
          </p:cNvPicPr>
          <p:nvPr/>
        </p:nvPicPr>
        <p:blipFill>
          <a:blip r:embed="rId2"/>
          <a:stretch>
            <a:fillRect/>
          </a:stretch>
        </p:blipFill>
        <p:spPr>
          <a:xfrm>
            <a:off x="859076" y="5353761"/>
            <a:ext cx="258657" cy="336254"/>
          </a:xfrm>
          <a:prstGeom prst="rect">
            <a:avLst/>
          </a:prstGeom>
        </p:spPr>
      </p:pic>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8471" y="1604321"/>
            <a:ext cx="2344123" cy="1606244"/>
          </a:xfrm>
          <a:prstGeom prst="rect">
            <a:avLst/>
          </a:prstGeom>
        </p:spPr>
      </p:pic>
      <p:sp>
        <p:nvSpPr>
          <p:cNvPr id="23" name="矩形 22"/>
          <p:cNvSpPr/>
          <p:nvPr/>
        </p:nvSpPr>
        <p:spPr>
          <a:xfrm>
            <a:off x="646405" y="1425388"/>
            <a:ext cx="11213901" cy="5136777"/>
          </a:xfrm>
          <a:prstGeom prst="rect">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6349" y="3577318"/>
            <a:ext cx="5496245" cy="283449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404" y="1942912"/>
            <a:ext cx="6127544" cy="305165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0367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47288" y="469783"/>
            <a:ext cx="5033395" cy="3657600"/>
          </a:xfrm>
          <a:prstGeom prst="rect">
            <a:avLst/>
          </a:prstGeom>
          <a:no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l="23934" r="35944"/>
          <a:stretch/>
        </p:blipFill>
        <p:spPr>
          <a:xfrm>
            <a:off x="6790764" y="0"/>
            <a:ext cx="4568897" cy="6858000"/>
          </a:xfrm>
          <a:prstGeom prst="rect">
            <a:avLst/>
          </a:prstGeom>
        </p:spPr>
      </p:pic>
      <p:sp>
        <p:nvSpPr>
          <p:cNvPr id="4" name="Rectangle 20"/>
          <p:cNvSpPr/>
          <p:nvPr/>
        </p:nvSpPr>
        <p:spPr>
          <a:xfrm>
            <a:off x="6790765" y="0"/>
            <a:ext cx="4568898" cy="6858000"/>
          </a:xfrm>
          <a:prstGeom prst="rect">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Lato Light"/>
              <a:ea typeface="+mn-ea"/>
              <a:cs typeface="+mn-cs"/>
            </a:endParaRPr>
          </a:p>
        </p:txBody>
      </p:sp>
      <p:sp>
        <p:nvSpPr>
          <p:cNvPr id="5" name="文本框 4"/>
          <p:cNvSpPr txBox="1"/>
          <p:nvPr/>
        </p:nvSpPr>
        <p:spPr>
          <a:xfrm>
            <a:off x="7470856" y="3880054"/>
            <a:ext cx="3451586"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支  持  服  务</a:t>
            </a:r>
          </a:p>
        </p:txBody>
      </p:sp>
      <p:sp>
        <p:nvSpPr>
          <p:cNvPr id="8" name="矩形 7"/>
          <p:cNvSpPr/>
          <p:nvPr/>
        </p:nvSpPr>
        <p:spPr>
          <a:xfrm>
            <a:off x="914223" y="2820587"/>
            <a:ext cx="1759770" cy="369332"/>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培训动态 ∕ 公告 </a:t>
            </a:r>
          </a:p>
        </p:txBody>
      </p:sp>
      <p:pic>
        <p:nvPicPr>
          <p:cNvPr id="9" name="图片 8"/>
          <p:cNvPicPr>
            <a:picLocks noChangeAspect="1"/>
          </p:cNvPicPr>
          <p:nvPr/>
        </p:nvPicPr>
        <p:blipFill>
          <a:blip r:embed="rId3"/>
          <a:stretch>
            <a:fillRect/>
          </a:stretch>
        </p:blipFill>
        <p:spPr>
          <a:xfrm>
            <a:off x="317953" y="1264132"/>
            <a:ext cx="3127808" cy="1271775"/>
          </a:xfrm>
          <a:prstGeom prst="rect">
            <a:avLst/>
          </a:prstGeom>
          <a:noFill/>
          <a:ln w="12700">
            <a:solidFill>
              <a:schemeClr val="tx1"/>
            </a:solidFill>
            <a:miter lim="800000"/>
            <a:headEnd/>
            <a:tailEnd/>
          </a:ln>
          <a:effectLst/>
        </p:spPr>
      </p:pic>
      <p:sp>
        <p:nvSpPr>
          <p:cNvPr id="10" name="文本框 9"/>
          <p:cNvSpPr txBox="1"/>
          <p:nvPr/>
        </p:nvSpPr>
        <p:spPr>
          <a:xfrm>
            <a:off x="914223" y="709168"/>
            <a:ext cx="1569660" cy="369332"/>
          </a:xfrm>
          <a:prstGeom prst="rect">
            <a:avLst/>
          </a:prstGeom>
          <a:noFill/>
        </p:spPr>
        <p:txBody>
          <a:bodyPr wrap="none" rtlCol="0">
            <a:spAutoFit/>
          </a:bodyPr>
          <a:lstStyle/>
          <a:p>
            <a:r>
              <a:rPr lang="zh-CN" altLang="en-US" dirty="0">
                <a:latin typeface="微软雅黑" panose="020B0503020204020204" pitchFamily="34" charset="-122"/>
                <a:ea typeface="微软雅黑" panose="020B0503020204020204" pitchFamily="34" charset="-122"/>
              </a:rPr>
              <a:t>在线人工服务</a:t>
            </a:r>
          </a:p>
        </p:txBody>
      </p:sp>
      <p:sp>
        <p:nvSpPr>
          <p:cNvPr id="13" name="文本框 12"/>
          <p:cNvSpPr txBox="1"/>
          <p:nvPr/>
        </p:nvSpPr>
        <p:spPr>
          <a:xfrm>
            <a:off x="4282354" y="2967824"/>
            <a:ext cx="1713931" cy="369332"/>
          </a:xfrm>
          <a:prstGeom prst="rect">
            <a:avLst/>
          </a:prstGeom>
          <a:noFill/>
        </p:spPr>
        <p:txBody>
          <a:bodyPr wrap="none" rtlCol="0">
            <a:spAutoFit/>
          </a:bodyPr>
          <a:lstStyle/>
          <a:p>
            <a:r>
              <a:rPr lang="en-US" altLang="zh-CN" dirty="0">
                <a:latin typeface="微软雅黑" panose="020B0503020204020204" pitchFamily="34" charset="-122"/>
                <a:ea typeface="微软雅黑" panose="020B0503020204020204" pitchFamily="34" charset="-122"/>
              </a:rPr>
              <a:t>QQ</a:t>
            </a:r>
            <a:r>
              <a:rPr lang="zh-CN" altLang="en-US" dirty="0">
                <a:latin typeface="微软雅黑" panose="020B0503020204020204" pitchFamily="34" charset="-122"/>
                <a:ea typeface="微软雅黑" panose="020B0503020204020204" pitchFamily="34" charset="-122"/>
              </a:rPr>
              <a:t>群答疑解惑</a:t>
            </a:r>
          </a:p>
        </p:txBody>
      </p:sp>
      <p:sp>
        <p:nvSpPr>
          <p:cNvPr id="16" name="矩形 15"/>
          <p:cNvSpPr/>
          <p:nvPr/>
        </p:nvSpPr>
        <p:spPr>
          <a:xfrm>
            <a:off x="6782090" y="1530301"/>
            <a:ext cx="4568897" cy="2015936"/>
          </a:xfrm>
          <a:prstGeom prst="rect">
            <a:avLst/>
          </a:prstGeom>
        </p:spPr>
        <p:txBody>
          <a:bodyPr wrap="square">
            <a:spAutoFit/>
          </a:bodyPr>
          <a:lstStyle/>
          <a:p>
            <a:pPr algn="dist">
              <a:lnSpc>
                <a:spcPts val="3000"/>
              </a:lnSpc>
            </a:pPr>
            <a:r>
              <a:rPr lang="zh-CN" altLang="en-US" sz="1600" dirty="0">
                <a:latin typeface="Arial" panose="020B0604020202020204" pitchFamily="34" charset="0"/>
                <a:ea typeface="微软雅黑" panose="020B0503020204020204" pitchFamily="34" charset="-122"/>
              </a:rPr>
              <a:t>为给学员提供便捷的咨询服务，我们在平台中开通了在线咨询窗口，实现</a:t>
            </a:r>
            <a:r>
              <a:rPr lang="en-US" altLang="zh-CN" sz="1600" dirty="0">
                <a:latin typeface="Arial" panose="020B0604020202020204" pitchFamily="34" charset="0"/>
                <a:ea typeface="微软雅黑" panose="020B0503020204020204" pitchFamily="34" charset="-122"/>
              </a:rPr>
              <a:t>7×12</a:t>
            </a:r>
            <a:r>
              <a:rPr lang="zh-CN" altLang="en-US" sz="1600" dirty="0">
                <a:latin typeface="Arial" panose="020B0604020202020204" pitchFamily="34" charset="0"/>
                <a:ea typeface="微软雅黑" panose="020B0503020204020204" pitchFamily="34" charset="-122"/>
              </a:rPr>
              <a:t>小时在线服务，可与学员直接进行远程协助、截图、文件传送、音视频等方式的交流与协助，同时根据时间节点发送研修短信，</a:t>
            </a:r>
            <a:r>
              <a:rPr lang="en-US" altLang="zh-CN" sz="1600" dirty="0">
                <a:latin typeface="Arial" panose="020B0604020202020204" pitchFamily="34" charset="0"/>
                <a:ea typeface="微软雅黑" panose="020B0503020204020204" pitchFamily="34" charset="-122"/>
              </a:rPr>
              <a:t>QQ</a:t>
            </a:r>
            <a:r>
              <a:rPr lang="zh-CN" altLang="en-US" sz="1600" dirty="0">
                <a:latin typeface="Arial" panose="020B0604020202020204" pitchFamily="34" charset="0"/>
                <a:ea typeface="微软雅黑" panose="020B0503020204020204" pitchFamily="34" charset="-122"/>
              </a:rPr>
              <a:t>群、项目热线始终保持畅通。</a:t>
            </a:r>
          </a:p>
        </p:txBody>
      </p:sp>
      <p:sp>
        <p:nvSpPr>
          <p:cNvPr id="18" name="矩形 17"/>
          <p:cNvSpPr/>
          <p:nvPr/>
        </p:nvSpPr>
        <p:spPr>
          <a:xfrm>
            <a:off x="914223" y="4621023"/>
            <a:ext cx="1184444" cy="369332"/>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短信通知 </a:t>
            </a:r>
          </a:p>
        </p:txBody>
      </p:sp>
      <p:pic>
        <p:nvPicPr>
          <p:cNvPr id="2" name="图片 1"/>
          <p:cNvPicPr>
            <a:picLocks noChangeAspect="1"/>
          </p:cNvPicPr>
          <p:nvPr/>
        </p:nvPicPr>
        <p:blipFill>
          <a:blip r:embed="rId4"/>
          <a:stretch>
            <a:fillRect/>
          </a:stretch>
        </p:blipFill>
        <p:spPr>
          <a:xfrm>
            <a:off x="317954" y="3262019"/>
            <a:ext cx="3169922" cy="1236070"/>
          </a:xfrm>
          <a:prstGeom prst="rect">
            <a:avLst/>
          </a:prstGeom>
          <a:noFill/>
          <a:ln w="12700">
            <a:solidFill>
              <a:schemeClr val="tx1"/>
            </a:solidFill>
            <a:miter lim="800000"/>
            <a:headEnd/>
            <a:tailEnd/>
          </a:ln>
          <a:effectLst/>
        </p:spPr>
      </p:pic>
      <p:pic>
        <p:nvPicPr>
          <p:cNvPr id="7" name="图片 6"/>
          <p:cNvPicPr>
            <a:picLocks noChangeAspect="1"/>
          </p:cNvPicPr>
          <p:nvPr/>
        </p:nvPicPr>
        <p:blipFill rotWithShape="1">
          <a:blip r:embed="rId5"/>
          <a:srcRect t="29396" b="20547"/>
          <a:stretch/>
        </p:blipFill>
        <p:spPr>
          <a:xfrm>
            <a:off x="3709255" y="99077"/>
            <a:ext cx="2700762" cy="2169783"/>
          </a:xfrm>
          <a:prstGeom prst="rect">
            <a:avLst/>
          </a:prstGeom>
          <a:noFill/>
          <a:ln w="12700">
            <a:solidFill>
              <a:schemeClr val="tx1"/>
            </a:solidFill>
            <a:miter lim="800000"/>
            <a:headEnd/>
            <a:tailEnd/>
          </a:ln>
          <a:effectLst/>
        </p:spPr>
      </p:pic>
      <p:pic>
        <p:nvPicPr>
          <p:cNvPr id="11" name="图片 10"/>
          <p:cNvPicPr>
            <a:picLocks noChangeAspect="1"/>
          </p:cNvPicPr>
          <p:nvPr/>
        </p:nvPicPr>
        <p:blipFill>
          <a:blip r:embed="rId6"/>
          <a:stretch>
            <a:fillRect/>
          </a:stretch>
        </p:blipFill>
        <p:spPr>
          <a:xfrm>
            <a:off x="3560027" y="5647765"/>
            <a:ext cx="2999218" cy="1096391"/>
          </a:xfrm>
          <a:prstGeom prst="rect">
            <a:avLst/>
          </a:prstGeom>
          <a:noFill/>
          <a:ln w="12700">
            <a:solidFill>
              <a:schemeClr val="tx1"/>
            </a:solidFill>
            <a:miter lim="800000"/>
            <a:headEnd/>
            <a:tailEnd/>
          </a:ln>
          <a:effectLst/>
        </p:spPr>
      </p:pic>
      <p:pic>
        <p:nvPicPr>
          <p:cNvPr id="12" name="图片 11"/>
          <p:cNvPicPr>
            <a:picLocks noChangeAspect="1"/>
          </p:cNvPicPr>
          <p:nvPr/>
        </p:nvPicPr>
        <p:blipFill>
          <a:blip r:embed="rId7"/>
          <a:stretch>
            <a:fillRect/>
          </a:stretch>
        </p:blipFill>
        <p:spPr>
          <a:xfrm>
            <a:off x="343293" y="4984096"/>
            <a:ext cx="3059048" cy="1082849"/>
          </a:xfrm>
          <a:prstGeom prst="rect">
            <a:avLst/>
          </a:prstGeom>
          <a:noFill/>
          <a:ln w="12700">
            <a:solidFill>
              <a:schemeClr val="tx1"/>
            </a:solidFill>
            <a:miter lim="800000"/>
            <a:headEnd/>
            <a:tailEnd/>
          </a:ln>
          <a:effectLst/>
        </p:spPr>
      </p:pic>
    </p:spTree>
    <p:extLst>
      <p:ext uri="{BB962C8B-B14F-4D97-AF65-F5344CB8AC3E}">
        <p14:creationId xmlns:p14="http://schemas.microsoft.com/office/powerpoint/2010/main" val="5736497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r="49706"/>
          <a:stretch/>
        </p:blipFill>
        <p:spPr>
          <a:xfrm>
            <a:off x="0" y="0"/>
            <a:ext cx="6131859" cy="6858000"/>
          </a:xfrm>
          <a:prstGeom prst="rect">
            <a:avLst/>
          </a:prstGeom>
        </p:spPr>
      </p:pic>
      <p:sp>
        <p:nvSpPr>
          <p:cNvPr id="5" name="Rectangle 20"/>
          <p:cNvSpPr/>
          <p:nvPr/>
        </p:nvSpPr>
        <p:spPr>
          <a:xfrm>
            <a:off x="-3323" y="0"/>
            <a:ext cx="6135181" cy="6858000"/>
          </a:xfrm>
          <a:prstGeom prst="rect">
            <a:avLst/>
          </a:prstGeom>
          <a:solidFill>
            <a:srgbClr val="FF0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Light"/>
              <a:ea typeface="+mn-ea"/>
              <a:cs typeface="+mn-cs"/>
            </a:endParaRPr>
          </a:p>
        </p:txBody>
      </p:sp>
      <p:grpSp>
        <p:nvGrpSpPr>
          <p:cNvPr id="6" name="组合 5"/>
          <p:cNvGrpSpPr/>
          <p:nvPr/>
        </p:nvGrpSpPr>
        <p:grpSpPr>
          <a:xfrm>
            <a:off x="442633" y="2391947"/>
            <a:ext cx="3125916" cy="1377300"/>
            <a:chOff x="2025134" y="2620250"/>
            <a:chExt cx="3125916" cy="1377300"/>
          </a:xfrm>
        </p:grpSpPr>
        <p:sp>
          <p:nvSpPr>
            <p:cNvPr id="7" name="Rectangle 43"/>
            <p:cNvSpPr>
              <a:spLocks/>
            </p:cNvSpPr>
            <p:nvPr/>
          </p:nvSpPr>
          <p:spPr bwMode="auto">
            <a:xfrm>
              <a:off x="2086012" y="2620250"/>
              <a:ext cx="1801775"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lang="zh-CN" altLang="en-US" sz="3600" b="1" spc="250" dirty="0">
                  <a:solidFill>
                    <a:srgbClr val="FFFFFF"/>
                  </a:solidFill>
                  <a:latin typeface="Poppins" charset="0"/>
                  <a:ea typeface="Poppins" charset="0"/>
                  <a:cs typeface="Poppins" charset="0"/>
                  <a:sym typeface="Bebas Neue" charset="0"/>
                </a:rPr>
                <a:t>卷 首 语</a:t>
              </a:r>
              <a:endParaRPr kumimoji="0" lang="en-US" sz="3600" b="1" i="0" u="none" strike="noStrike" kern="1200" cap="none" spc="250" normalizeH="0" baseline="0" noProof="0" dirty="0">
                <a:ln>
                  <a:noFill/>
                </a:ln>
                <a:solidFill>
                  <a:srgbClr val="FFFFFF"/>
                </a:solidFill>
                <a:effectLst/>
                <a:uLnTx/>
                <a:uFillTx/>
                <a:latin typeface="Poppins" charset="0"/>
                <a:ea typeface="Poppins" charset="0"/>
                <a:cs typeface="Poppins" charset="0"/>
                <a:sym typeface="Bebas Neue" charset="0"/>
              </a:endParaRPr>
            </a:p>
          </p:txBody>
        </p:sp>
        <p:cxnSp>
          <p:nvCxnSpPr>
            <p:cNvPr id="8" name="Straight Connector 44"/>
            <p:cNvCxnSpPr/>
            <p:nvPr/>
          </p:nvCxnSpPr>
          <p:spPr>
            <a:xfrm>
              <a:off x="2025134" y="3287097"/>
              <a:ext cx="186265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Rectangle 45"/>
            <p:cNvSpPr>
              <a:spLocks/>
            </p:cNvSpPr>
            <p:nvPr/>
          </p:nvSpPr>
          <p:spPr bwMode="auto">
            <a:xfrm>
              <a:off x="2624525" y="3450140"/>
              <a:ext cx="2526525" cy="41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lang="en-US" altLang="zh-CN" sz="2000" b="1" i="1" spc="250" dirty="0">
                  <a:solidFill>
                    <a:srgbClr val="FFFFFF"/>
                  </a:solidFill>
                  <a:latin typeface="Poppins" charset="0"/>
                  <a:ea typeface="Poppins" charset="0"/>
                  <a:cs typeface="Poppins" charset="0"/>
                  <a:sym typeface="Bebas Neue" charset="0"/>
                </a:rPr>
                <a:t>JUAN  SHOU  YU</a:t>
              </a:r>
              <a:endParaRPr kumimoji="0" lang="en-US" sz="2000" b="1" i="1" u="none" strike="noStrike" kern="1200" cap="none" spc="250" normalizeH="0" baseline="0" noProof="0" dirty="0">
                <a:ln>
                  <a:noFill/>
                </a:ln>
                <a:solidFill>
                  <a:srgbClr val="FFFFFF"/>
                </a:solidFill>
                <a:effectLst/>
                <a:uLnTx/>
                <a:uFillTx/>
                <a:latin typeface="Poppins" charset="0"/>
                <a:ea typeface="Poppins" charset="0"/>
                <a:cs typeface="Poppins" charset="0"/>
                <a:sym typeface="Bebas Neue" charset="0"/>
              </a:endParaRPr>
            </a:p>
          </p:txBody>
        </p:sp>
        <p:cxnSp>
          <p:nvCxnSpPr>
            <p:cNvPr id="10" name="Straight Connector 46"/>
            <p:cNvCxnSpPr/>
            <p:nvPr/>
          </p:nvCxnSpPr>
          <p:spPr>
            <a:xfrm>
              <a:off x="3620216" y="3997550"/>
              <a:ext cx="128817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3701816" y="2895931"/>
            <a:ext cx="1107996" cy="369332"/>
          </a:xfrm>
          <a:prstGeom prst="rect">
            <a:avLst/>
          </a:prstGeom>
          <a:noFill/>
        </p:spPr>
        <p:txBody>
          <a:bodyPr wrap="none" rtlCol="0">
            <a:spAutoFit/>
          </a:bodyPr>
          <a:lstStyle/>
          <a:p>
            <a:r>
              <a:rPr lang="zh-CN" altLang="en-US" b="1" dirty="0">
                <a:solidFill>
                  <a:schemeClr val="bg1"/>
                </a:solidFill>
                <a:latin typeface="幼圆" panose="02010509060101010101" pitchFamily="49" charset="-122"/>
                <a:ea typeface="幼圆" panose="02010509060101010101" pitchFamily="49" charset="-122"/>
              </a:rPr>
              <a:t>启 航 篇</a:t>
            </a:r>
          </a:p>
        </p:txBody>
      </p:sp>
      <p:cxnSp>
        <p:nvCxnSpPr>
          <p:cNvPr id="13" name="直接连接符 12"/>
          <p:cNvCxnSpPr/>
          <p:nvPr/>
        </p:nvCxnSpPr>
        <p:spPr>
          <a:xfrm>
            <a:off x="1896035" y="3310212"/>
            <a:ext cx="2889998" cy="1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6635369" y="392714"/>
            <a:ext cx="5056057" cy="5940088"/>
          </a:xfrm>
          <a:prstGeom prst="rect">
            <a:avLst/>
          </a:prstGeom>
        </p:spPr>
        <p:txBody>
          <a:bodyPr wrap="square">
            <a:spAutoFit/>
          </a:bodyPr>
          <a:lstStyle/>
          <a:p>
            <a:pPr>
              <a:lnSpc>
                <a:spcPct val="200000"/>
              </a:lnSpc>
            </a:pP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    2020</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年</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6</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月</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16</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日，滁州市初中教师全员远程培训开始了！</a:t>
            </a:r>
            <a:endParaRPr lang="en-US" altLang="zh-CN" sz="1900" b="1" dirty="0">
              <a:solidFill>
                <a:schemeClr val="tx1">
                  <a:lumMod val="50000"/>
                  <a:lumOff val="50000"/>
                </a:schemeClr>
              </a:solidFill>
              <a:latin typeface="幼圆" panose="02010509060101010101" pitchFamily="49" charset="-122"/>
              <a:ea typeface="幼圆" panose="02010509060101010101" pitchFamily="49" charset="-122"/>
            </a:endParaRPr>
          </a:p>
          <a:p>
            <a:pPr>
              <a:lnSpc>
                <a:spcPct val="200000"/>
              </a:lnSpc>
            </a:pP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    在这里我们跨越时空的隔阂，一起探讨</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共同学习</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a:t>
            </a:r>
          </a:p>
          <a:p>
            <a:pPr>
              <a:lnSpc>
                <a:spcPct val="200000"/>
              </a:lnSpc>
            </a:pP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    在这里，有海量的学习资源，或能帮助我们解决教育教学中的困惑</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a:t>
            </a:r>
          </a:p>
          <a:p>
            <a:pPr>
              <a:lnSpc>
                <a:spcPct val="200000"/>
              </a:lnSpc>
            </a:pP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    在这里，有专家的引</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领，有专业知识的启迪，也有我们智慧与反思的碰撞</a:t>
            </a: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a:t>
            </a:r>
          </a:p>
          <a:p>
            <a:pPr>
              <a:lnSpc>
                <a:spcPct val="200000"/>
              </a:lnSpc>
            </a:pPr>
            <a:r>
              <a:rPr lang="en-US" altLang="zh-CN" sz="1900" b="1" dirty="0">
                <a:solidFill>
                  <a:schemeClr val="tx1">
                    <a:lumMod val="50000"/>
                    <a:lumOff val="50000"/>
                  </a:schemeClr>
                </a:solidFill>
                <a:latin typeface="幼圆" panose="02010509060101010101" pitchFamily="49" charset="-122"/>
                <a:ea typeface="幼圆" panose="02010509060101010101" pitchFamily="49" charset="-122"/>
              </a:rPr>
              <a:t>    </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欢迎大家来到省教师网，让我们从这里出发，一起学习，共同成长！</a:t>
            </a:r>
            <a:endParaRPr lang="en-US" altLang="zh-CN" sz="1900" b="1" dirty="0">
              <a:solidFill>
                <a:schemeClr val="tx1">
                  <a:lumMod val="50000"/>
                  <a:lumOff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29024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A69CD6F7-356A-41D6-8596-F6389BD6A029}"/>
              </a:ext>
            </a:extLst>
          </p:cNvPr>
          <p:cNvSpPr/>
          <p:nvPr/>
        </p:nvSpPr>
        <p:spPr>
          <a:xfrm>
            <a:off x="2293034" y="1379318"/>
            <a:ext cx="7605932" cy="4099366"/>
          </a:xfrm>
          <a:prstGeom prst="rect">
            <a:avLst/>
          </a:prstGeom>
          <a:solidFill>
            <a:srgbClr val="FF0000">
              <a:alpha val="75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23D03540-6C84-4C33-B736-3984F93175DC}"/>
              </a:ext>
            </a:extLst>
          </p:cNvPr>
          <p:cNvSpPr txBox="1"/>
          <p:nvPr/>
        </p:nvSpPr>
        <p:spPr>
          <a:xfrm>
            <a:off x="4842103" y="2333794"/>
            <a:ext cx="2507794"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rPr>
              <a:t>PART 03</a:t>
            </a:r>
            <a:endParaRPr lang="zh-CN" altLang="en-US" sz="44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endParaRPr>
          </a:p>
        </p:txBody>
      </p:sp>
      <p:sp>
        <p:nvSpPr>
          <p:cNvPr id="20" name="文本框 19">
            <a:extLst>
              <a:ext uri="{FF2B5EF4-FFF2-40B4-BE49-F238E27FC236}">
                <a16:creationId xmlns:a16="http://schemas.microsoft.com/office/drawing/2014/main" id="{4CE03B3E-F181-4E67-8E3C-C6B8AF883678}"/>
              </a:ext>
            </a:extLst>
          </p:cNvPr>
          <p:cNvSpPr txBox="1"/>
          <p:nvPr/>
        </p:nvSpPr>
        <p:spPr>
          <a:xfrm>
            <a:off x="3961419" y="3164791"/>
            <a:ext cx="4269162" cy="646331"/>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600" b="0" dirty="0">
                <a:solidFill>
                  <a:schemeClr val="bg1"/>
                </a:solidFill>
                <a:latin typeface="Calibri" panose="020F0502020204030204" pitchFamily="34" charset="0"/>
                <a:ea typeface="微软雅黑" panose="020B0503020204020204" pitchFamily="34" charset="-122"/>
                <a:sym typeface="Calibri" panose="020F0502020204030204" pitchFamily="34" charset="0"/>
              </a:rPr>
              <a:t>学  情  通  报</a:t>
            </a:r>
          </a:p>
        </p:txBody>
      </p:sp>
      <p:cxnSp>
        <p:nvCxnSpPr>
          <p:cNvPr id="22" name="直接连接符 21">
            <a:extLst>
              <a:ext uri="{FF2B5EF4-FFF2-40B4-BE49-F238E27FC236}">
                <a16:creationId xmlns:a16="http://schemas.microsoft.com/office/drawing/2014/main" id="{DC577894-33B0-4EF3-8017-0BA394005C32}"/>
              </a:ext>
            </a:extLst>
          </p:cNvPr>
          <p:cNvCxnSpPr>
            <a:cxnSpLocks/>
          </p:cNvCxnSpPr>
          <p:nvPr/>
        </p:nvCxnSpPr>
        <p:spPr>
          <a:xfrm rot="5400000" flipH="1" flipV="1">
            <a:off x="6096000" y="2430480"/>
            <a:ext cx="0" cy="3187582"/>
          </a:xfrm>
          <a:prstGeom prst="line">
            <a:avLst/>
          </a:prstGeom>
          <a:noFill/>
          <a:ln w="25400" cap="flat" cmpd="sng" algn="ctr">
            <a:solidFill>
              <a:schemeClr val="bg1"/>
            </a:solidFill>
            <a:prstDash val="solid"/>
            <a:miter lim="800000"/>
          </a:ln>
          <a:effectLst/>
        </p:spPr>
      </p:cxnSp>
    </p:spTree>
    <p:extLst>
      <p:ext uri="{BB962C8B-B14F-4D97-AF65-F5344CB8AC3E}">
        <p14:creationId xmlns:p14="http://schemas.microsoft.com/office/powerpoint/2010/main" val="1465255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id="{9D390260-CCDC-4F42-A129-0D8B095CD78F}"/>
              </a:ext>
            </a:extLst>
          </p:cNvPr>
          <p:cNvSpPr/>
          <p:nvPr/>
        </p:nvSpPr>
        <p:spPr>
          <a:xfrm>
            <a:off x="0" y="1740664"/>
            <a:ext cx="12192000" cy="3938683"/>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nvGrpSpPr>
          <p:cNvPr id="5" name="组合 4"/>
          <p:cNvGrpSpPr/>
          <p:nvPr/>
        </p:nvGrpSpPr>
        <p:grpSpPr>
          <a:xfrm>
            <a:off x="791901" y="428670"/>
            <a:ext cx="6271456" cy="702516"/>
            <a:chOff x="791901" y="428670"/>
            <a:chExt cx="6271456" cy="702516"/>
          </a:xfrm>
        </p:grpSpPr>
        <p:grpSp>
          <p:nvGrpSpPr>
            <p:cNvPr id="6" name="组合 5"/>
            <p:cNvGrpSpPr/>
            <p:nvPr/>
          </p:nvGrpSpPr>
          <p:grpSpPr>
            <a:xfrm>
              <a:off x="791901" y="428670"/>
              <a:ext cx="1413179" cy="702516"/>
              <a:chOff x="639737" y="563141"/>
              <a:chExt cx="1413179" cy="702516"/>
            </a:xfrm>
          </p:grpSpPr>
          <p:sp>
            <p:nvSpPr>
              <p:cNvPr id="8" name="圆角矩形 7"/>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sp>
            <p:nvSpPr>
              <p:cNvPr id="9" name="矩形 8"/>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矩形 9"/>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729266" y="622010"/>
                <a:ext cx="604653"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3200" dirty="0">
                  <a:solidFill>
                    <a:srgbClr val="FF0000"/>
                  </a:solidFill>
                </a:endParaRPr>
              </a:p>
            </p:txBody>
          </p:sp>
        </p:grpSp>
        <p:sp>
          <p:nvSpPr>
            <p:cNvPr id="7" name="文本框 19">
              <a:extLst>
                <a:ext uri="{FF2B5EF4-FFF2-40B4-BE49-F238E27FC236}">
                  <a16:creationId xmlns:a16="http://schemas.microsoft.com/office/drawing/2014/main" id="{4CE03B3E-F181-4E67-8E3C-C6B8AF883678}"/>
                </a:ext>
              </a:extLst>
            </p:cNvPr>
            <p:cNvSpPr txBox="1"/>
            <p:nvPr/>
          </p:nvSpPr>
          <p:spPr>
            <a:xfrm>
              <a:off x="1935071" y="487535"/>
              <a:ext cx="5128286"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学 情 通 报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a:t>
              </a:r>
              <a:r>
                <a:rPr lang="en-US" altLang="zh-CN" sz="3200" dirty="0">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5400000" scaled="1"/>
                    <a:tileRect/>
                  </a:gra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学 情 数 据</a:t>
              </a:r>
            </a:p>
          </p:txBody>
        </p:sp>
      </p:grpSp>
      <p:sp>
        <p:nvSpPr>
          <p:cNvPr id="4" name="矩形 3"/>
          <p:cNvSpPr/>
          <p:nvPr/>
        </p:nvSpPr>
        <p:spPr>
          <a:xfrm>
            <a:off x="6741721" y="2047291"/>
            <a:ext cx="5350269" cy="3416320"/>
          </a:xfrm>
          <a:prstGeom prst="rect">
            <a:avLst/>
          </a:prstGeom>
        </p:spPr>
        <p:txBody>
          <a:bodyPr wrap="square">
            <a:spAutoFit/>
          </a:bodyPr>
          <a:lstStyle/>
          <a:p>
            <a:pPr algn="dist">
              <a:lnSpc>
                <a:spcPct val="150000"/>
              </a:lnSpc>
            </a:pPr>
            <a:r>
              <a:rPr lang="zh-CN" altLang="en-US" dirty="0"/>
              <a:t>    </a:t>
            </a:r>
            <a:r>
              <a:rPr lang="zh-CN" altLang="en-US" dirty="0">
                <a:latin typeface="微软雅黑" panose="020B0503020204020204" pitchFamily="34" charset="-122"/>
                <a:ea typeface="微软雅黑" panose="020B0503020204020204" pitchFamily="34" charset="-122"/>
              </a:rPr>
              <a:t>由安徽省中小学教师教育网承担的滁州市教师远程全员培训项目于</a:t>
            </a:r>
            <a:r>
              <a:rPr lang="en-US" altLang="zh-CN" dirty="0">
                <a:latin typeface="微软雅黑" panose="020B0503020204020204" pitchFamily="34" charset="-122"/>
                <a:ea typeface="微软雅黑" panose="020B0503020204020204" pitchFamily="34" charset="-122"/>
              </a:rPr>
              <a:t>2020</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16</a:t>
            </a:r>
            <a:r>
              <a:rPr lang="zh-CN" altLang="en-US" dirty="0">
                <a:latin typeface="微软雅黑" panose="020B0503020204020204" pitchFamily="34" charset="-122"/>
                <a:ea typeface="微软雅黑" panose="020B0503020204020204" pitchFamily="34" charset="-122"/>
              </a:rPr>
              <a:t>日开班，培训学段为高中、初中、小学、幼儿园和中职。截至目前，总学员报名</a:t>
            </a:r>
            <a:r>
              <a:rPr lang="en-US" altLang="zh-CN" dirty="0">
                <a:latin typeface="微软雅黑" panose="020B0503020204020204" pitchFamily="34" charset="-122"/>
                <a:ea typeface="微软雅黑" panose="020B0503020204020204" pitchFamily="34" charset="-122"/>
              </a:rPr>
              <a:t>16538</a:t>
            </a:r>
            <a:r>
              <a:rPr lang="zh-CN" altLang="en-US" dirty="0">
                <a:latin typeface="微软雅黑" panose="020B0503020204020204" pitchFamily="34" charset="-122"/>
                <a:ea typeface="微软雅黑" panose="020B0503020204020204" pitchFamily="34" charset="-122"/>
              </a:rPr>
              <a:t>名，已登录</a:t>
            </a:r>
            <a:r>
              <a:rPr lang="en-US" altLang="zh-CN" dirty="0">
                <a:latin typeface="微软雅黑" panose="020B0503020204020204" pitchFamily="34" charset="-122"/>
                <a:ea typeface="微软雅黑" panose="020B0503020204020204" pitchFamily="34" charset="-122"/>
              </a:rPr>
              <a:t>16451</a:t>
            </a:r>
            <a:r>
              <a:rPr lang="zh-CN" altLang="en-US" dirty="0">
                <a:latin typeface="微软雅黑" panose="020B0503020204020204" pitchFamily="34" charset="-122"/>
                <a:ea typeface="微软雅黑" panose="020B0503020204020204" pitchFamily="34" charset="-122"/>
              </a:rPr>
              <a:t>人，已学习</a:t>
            </a:r>
            <a:r>
              <a:rPr lang="en-US" altLang="zh-CN" dirty="0">
                <a:latin typeface="微软雅黑" panose="020B0503020204020204" pitchFamily="34" charset="-122"/>
                <a:ea typeface="微软雅黑" panose="020B0503020204020204" pitchFamily="34" charset="-122"/>
              </a:rPr>
              <a:t>16423</a:t>
            </a:r>
            <a:r>
              <a:rPr lang="zh-CN" altLang="en-US" dirty="0">
                <a:latin typeface="微软雅黑" panose="020B0503020204020204" pitchFamily="34" charset="-122"/>
                <a:ea typeface="微软雅黑" panose="020B0503020204020204" pitchFamily="34" charset="-122"/>
              </a:rPr>
              <a:t>人，已合格</a:t>
            </a:r>
            <a:r>
              <a:rPr lang="en-US" altLang="zh-CN" dirty="0">
                <a:latin typeface="微软雅黑" panose="020B0503020204020204" pitchFamily="34" charset="-122"/>
                <a:ea typeface="微软雅黑" panose="020B0503020204020204" pitchFamily="34" charset="-122"/>
              </a:rPr>
              <a:t>11042</a:t>
            </a:r>
            <a:r>
              <a:rPr lang="zh-CN" altLang="en-US" dirty="0">
                <a:latin typeface="微软雅黑" panose="020B0503020204020204" pitchFamily="34" charset="-122"/>
                <a:ea typeface="微软雅黑" panose="020B0503020204020204" pitchFamily="34" charset="-122"/>
              </a:rPr>
              <a:t>人，登录率</a:t>
            </a:r>
            <a:r>
              <a:rPr lang="en-US" altLang="zh-CN" dirty="0">
                <a:latin typeface="微软雅黑" panose="020B0503020204020204" pitchFamily="34" charset="-122"/>
                <a:ea typeface="微软雅黑" panose="020B0503020204020204" pitchFamily="34" charset="-122"/>
              </a:rPr>
              <a:t>99.47%</a:t>
            </a:r>
            <a:r>
              <a:rPr lang="zh-CN" altLang="en-US" dirty="0">
                <a:latin typeface="微软雅黑" panose="020B0503020204020204" pitchFamily="34" charset="-122"/>
                <a:ea typeface="微软雅黑" panose="020B0503020204020204" pitchFamily="34" charset="-122"/>
              </a:rPr>
              <a:t>，学习率</a:t>
            </a:r>
            <a:r>
              <a:rPr lang="en-US" altLang="zh-CN" dirty="0">
                <a:latin typeface="微软雅黑" panose="020B0503020204020204" pitchFamily="34" charset="-122"/>
                <a:ea typeface="微软雅黑" panose="020B0503020204020204" pitchFamily="34" charset="-122"/>
              </a:rPr>
              <a:t>99.83%</a:t>
            </a:r>
            <a:r>
              <a:rPr lang="zh-CN" altLang="en-US" dirty="0">
                <a:latin typeface="微软雅黑" panose="020B0503020204020204" pitchFamily="34" charset="-122"/>
                <a:ea typeface="微软雅黑" panose="020B0503020204020204" pitchFamily="34" charset="-122"/>
              </a:rPr>
              <a:t>，合格率</a:t>
            </a:r>
            <a:r>
              <a:rPr lang="en-US" altLang="zh-CN" dirty="0">
                <a:latin typeface="微软雅黑" panose="020B0503020204020204" pitchFamily="34" charset="-122"/>
                <a:ea typeface="微软雅黑" panose="020B0503020204020204" pitchFamily="34" charset="-122"/>
              </a:rPr>
              <a:t>66.77%</a:t>
            </a:r>
            <a:r>
              <a:rPr lang="zh-CN" altLang="en-US" dirty="0">
                <a:latin typeface="微软雅黑" panose="020B0503020204020204" pitchFamily="34" charset="-122"/>
                <a:ea typeface="微软雅黑" panose="020B0503020204020204" pitchFamily="34" charset="-122"/>
              </a:rPr>
              <a:t>。</a:t>
            </a:r>
            <a:r>
              <a:rPr lang="zh-CN" altLang="en-US" b="1" dirty="0">
                <a:solidFill>
                  <a:srgbClr val="FFC000"/>
                </a:solidFill>
                <a:latin typeface="微软雅黑" panose="020B0503020204020204" pitchFamily="34" charset="-122"/>
                <a:ea typeface="微软雅黑" panose="020B0503020204020204" pitchFamily="34" charset="-122"/>
              </a:rPr>
              <a:t>从上述学情可以看出，目前滁州市的重点工作是催促学员尽快完成各项任务，达到合格水平，提高整体的合格率。</a:t>
            </a:r>
          </a:p>
        </p:txBody>
      </p:sp>
      <p:pic>
        <p:nvPicPr>
          <p:cNvPr id="12" name="图片 11"/>
          <p:cNvPicPr>
            <a:picLocks noChangeAspect="1"/>
          </p:cNvPicPr>
          <p:nvPr/>
        </p:nvPicPr>
        <p:blipFill>
          <a:blip r:embed="rId2"/>
          <a:stretch>
            <a:fillRect/>
          </a:stretch>
        </p:blipFill>
        <p:spPr>
          <a:xfrm>
            <a:off x="122807" y="2251982"/>
            <a:ext cx="6496107" cy="3130735"/>
          </a:xfrm>
          <a:prstGeom prst="rect">
            <a:avLst/>
          </a:prstGeom>
        </p:spPr>
      </p:pic>
    </p:spTree>
    <p:extLst>
      <p:ext uri="{BB962C8B-B14F-4D97-AF65-F5344CB8AC3E}">
        <p14:creationId xmlns:p14="http://schemas.microsoft.com/office/powerpoint/2010/main" val="153114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r="49706"/>
          <a:stretch/>
        </p:blipFill>
        <p:spPr>
          <a:xfrm>
            <a:off x="0" y="0"/>
            <a:ext cx="6131859" cy="6858000"/>
          </a:xfrm>
          <a:prstGeom prst="rect">
            <a:avLst/>
          </a:prstGeom>
        </p:spPr>
      </p:pic>
      <p:sp>
        <p:nvSpPr>
          <p:cNvPr id="5" name="Rectangle 20"/>
          <p:cNvSpPr/>
          <p:nvPr/>
        </p:nvSpPr>
        <p:spPr>
          <a:xfrm>
            <a:off x="-3323" y="0"/>
            <a:ext cx="6135181" cy="6858000"/>
          </a:xfrm>
          <a:prstGeom prst="rect">
            <a:avLst/>
          </a:prstGeom>
          <a:solidFill>
            <a:srgbClr val="FF0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Light"/>
              <a:ea typeface="+mn-ea"/>
              <a:cs typeface="+mn-cs"/>
            </a:endParaRPr>
          </a:p>
        </p:txBody>
      </p:sp>
      <p:grpSp>
        <p:nvGrpSpPr>
          <p:cNvPr id="6" name="组合 5"/>
          <p:cNvGrpSpPr/>
          <p:nvPr/>
        </p:nvGrpSpPr>
        <p:grpSpPr>
          <a:xfrm>
            <a:off x="442633" y="2391947"/>
            <a:ext cx="2980844" cy="1377300"/>
            <a:chOff x="2025134" y="2620250"/>
            <a:chExt cx="2980844" cy="1377300"/>
          </a:xfrm>
        </p:grpSpPr>
        <p:sp>
          <p:nvSpPr>
            <p:cNvPr id="7" name="Rectangle 43"/>
            <p:cNvSpPr>
              <a:spLocks/>
            </p:cNvSpPr>
            <p:nvPr/>
          </p:nvSpPr>
          <p:spPr bwMode="auto">
            <a:xfrm>
              <a:off x="2086012" y="2620250"/>
              <a:ext cx="1801775"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lang="zh-CN" altLang="en-US" sz="3600" b="1" spc="250" dirty="0">
                  <a:solidFill>
                    <a:srgbClr val="FFFFFF"/>
                  </a:solidFill>
                  <a:latin typeface="Poppins" charset="0"/>
                  <a:ea typeface="Poppins" charset="0"/>
                  <a:cs typeface="Poppins" charset="0"/>
                  <a:sym typeface="Bebas Neue" charset="0"/>
                </a:rPr>
                <a:t>卷 尾 语</a:t>
              </a:r>
              <a:endParaRPr kumimoji="0" lang="en-US" sz="3600" b="1" i="0" u="none" strike="noStrike" kern="1200" cap="none" spc="250" normalizeH="0" baseline="0" noProof="0" dirty="0">
                <a:ln>
                  <a:noFill/>
                </a:ln>
                <a:solidFill>
                  <a:srgbClr val="FFFFFF"/>
                </a:solidFill>
                <a:effectLst/>
                <a:uLnTx/>
                <a:uFillTx/>
                <a:latin typeface="Poppins" charset="0"/>
                <a:ea typeface="Poppins" charset="0"/>
                <a:cs typeface="Poppins" charset="0"/>
                <a:sym typeface="Bebas Neue" charset="0"/>
              </a:endParaRPr>
            </a:p>
          </p:txBody>
        </p:sp>
        <p:cxnSp>
          <p:nvCxnSpPr>
            <p:cNvPr id="8" name="Straight Connector 44"/>
            <p:cNvCxnSpPr/>
            <p:nvPr/>
          </p:nvCxnSpPr>
          <p:spPr>
            <a:xfrm>
              <a:off x="2025134" y="3287097"/>
              <a:ext cx="186265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Rectangle 45"/>
            <p:cNvSpPr>
              <a:spLocks/>
            </p:cNvSpPr>
            <p:nvPr/>
          </p:nvSpPr>
          <p:spPr bwMode="auto">
            <a:xfrm>
              <a:off x="2769596" y="3450140"/>
              <a:ext cx="2236382"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lang="en-US" altLang="zh-CN" sz="2000" b="1" i="1" spc="250" dirty="0">
                  <a:solidFill>
                    <a:srgbClr val="FFFFFF"/>
                  </a:solidFill>
                  <a:latin typeface="Poppins" charset="0"/>
                  <a:ea typeface="Poppins" charset="0"/>
                  <a:cs typeface="Poppins" charset="0"/>
                  <a:sym typeface="Bebas Neue" charset="0"/>
                </a:rPr>
                <a:t>JUAN  WEI  YU</a:t>
              </a:r>
              <a:endParaRPr kumimoji="0" lang="en-US" sz="2000" b="1" i="1" u="none" strike="noStrike" kern="1200" cap="none" spc="250" normalizeH="0" baseline="0" noProof="0" dirty="0">
                <a:ln>
                  <a:noFill/>
                </a:ln>
                <a:solidFill>
                  <a:srgbClr val="FFFFFF"/>
                </a:solidFill>
                <a:effectLst/>
                <a:uLnTx/>
                <a:uFillTx/>
                <a:latin typeface="Poppins" charset="0"/>
                <a:ea typeface="Poppins" charset="0"/>
                <a:cs typeface="Poppins" charset="0"/>
                <a:sym typeface="Bebas Neue" charset="0"/>
              </a:endParaRPr>
            </a:p>
          </p:txBody>
        </p:sp>
        <p:cxnSp>
          <p:nvCxnSpPr>
            <p:cNvPr id="10" name="Straight Connector 46"/>
            <p:cNvCxnSpPr/>
            <p:nvPr/>
          </p:nvCxnSpPr>
          <p:spPr>
            <a:xfrm>
              <a:off x="3620216" y="3997550"/>
              <a:ext cx="128817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3701816" y="2895931"/>
            <a:ext cx="1107996" cy="369332"/>
          </a:xfrm>
          <a:prstGeom prst="rect">
            <a:avLst/>
          </a:prstGeom>
          <a:noFill/>
        </p:spPr>
        <p:txBody>
          <a:bodyPr wrap="none" rtlCol="0">
            <a:spAutoFit/>
          </a:bodyPr>
          <a:lstStyle/>
          <a:p>
            <a:r>
              <a:rPr lang="zh-CN" altLang="en-US" b="1" dirty="0">
                <a:solidFill>
                  <a:schemeClr val="bg1"/>
                </a:solidFill>
                <a:latin typeface="幼圆" panose="02010509060101010101" pitchFamily="49" charset="-122"/>
                <a:ea typeface="幼圆" panose="02010509060101010101" pitchFamily="49" charset="-122"/>
              </a:rPr>
              <a:t>启 航 篇</a:t>
            </a:r>
          </a:p>
        </p:txBody>
      </p:sp>
      <p:cxnSp>
        <p:nvCxnSpPr>
          <p:cNvPr id="13" name="直接连接符 12"/>
          <p:cNvCxnSpPr/>
          <p:nvPr/>
        </p:nvCxnSpPr>
        <p:spPr>
          <a:xfrm>
            <a:off x="1896035" y="3310212"/>
            <a:ext cx="2889998" cy="1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6728134" y="2058961"/>
            <a:ext cx="5056057" cy="3018840"/>
          </a:xfrm>
          <a:prstGeom prst="rect">
            <a:avLst/>
          </a:prstGeom>
        </p:spPr>
        <p:txBody>
          <a:bodyPr wrap="square">
            <a:spAutoFit/>
          </a:bodyPr>
          <a:lstStyle/>
          <a:p>
            <a:pPr>
              <a:lnSpc>
                <a:spcPts val="6000"/>
              </a:lnSpc>
            </a:pPr>
            <a:r>
              <a:rPr lang="zh-CN" altLang="en-US" sz="2000" dirty="0">
                <a:latin typeface="微软雅黑" panose="020B0503020204020204" pitchFamily="34" charset="-122"/>
                <a:ea typeface="微软雅黑" panose="020B0503020204020204" pitchFamily="34" charset="-122"/>
              </a:rPr>
              <a:t>    </a:t>
            </a:r>
            <a:r>
              <a:rPr lang="zh-CN" altLang="en-US" sz="1900" b="1" dirty="0">
                <a:solidFill>
                  <a:schemeClr val="tx1">
                    <a:lumMod val="50000"/>
                    <a:lumOff val="50000"/>
                  </a:schemeClr>
                </a:solidFill>
                <a:latin typeface="幼圆" panose="02010509060101010101" pitchFamily="49" charset="-122"/>
                <a:ea typeface="幼圆" panose="02010509060101010101" pitchFamily="49" charset="-122"/>
              </a:rPr>
              <a:t>伴随前行的步伐，我们用挥洒的汗水、成长的喜悦将研修之旅的点点滴滴镌刻在心，征程仍在继续，让我们继续用心谱写研修路上的收获与感悟！</a:t>
            </a:r>
            <a:endParaRPr lang="en-US" altLang="zh-CN" sz="1900" b="1" dirty="0">
              <a:solidFill>
                <a:schemeClr val="tx1">
                  <a:lumMod val="50000"/>
                  <a:lumOff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4975347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6" name="矩形 5">
            <a:extLst>
              <a:ext uri="{FF2B5EF4-FFF2-40B4-BE49-F238E27FC236}">
                <a16:creationId xmlns:a16="http://schemas.microsoft.com/office/drawing/2014/main" id="{C362AB98-22DB-483D-A67B-973BC8C416A1}"/>
              </a:ext>
            </a:extLst>
          </p:cNvPr>
          <p:cNvSpPr/>
          <p:nvPr/>
        </p:nvSpPr>
        <p:spPr>
          <a:xfrm>
            <a:off x="1016000" y="691036"/>
            <a:ext cx="10160000" cy="5475930"/>
          </a:xfrm>
          <a:prstGeom prst="rect">
            <a:avLst/>
          </a:prstGeom>
          <a:solidFill>
            <a:srgbClr val="FF0000">
              <a:alpha val="71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121077" y="1275593"/>
            <a:ext cx="8590868" cy="1834164"/>
            <a:chOff x="1946266" y="2232474"/>
            <a:chExt cx="8590868" cy="1834164"/>
          </a:xfrm>
        </p:grpSpPr>
        <p:cxnSp>
          <p:nvCxnSpPr>
            <p:cNvPr id="16" name="直接连接符 15">
              <a:extLst>
                <a:ext uri="{FF2B5EF4-FFF2-40B4-BE49-F238E27FC236}">
                  <a16:creationId xmlns:a16="http://schemas.microsoft.com/office/drawing/2014/main" id="{6665AB68-EFE1-4D5F-84C2-30C7D1C37534}"/>
                </a:ext>
              </a:extLst>
            </p:cNvPr>
            <p:cNvCxnSpPr>
              <a:cxnSpLocks/>
            </p:cNvCxnSpPr>
            <p:nvPr/>
          </p:nvCxnSpPr>
          <p:spPr>
            <a:xfrm>
              <a:off x="1946266" y="3440805"/>
              <a:ext cx="8299468" cy="0"/>
            </a:xfrm>
            <a:prstGeom prst="line">
              <a:avLst/>
            </a:prstGeom>
            <a:noFill/>
            <a:ln w="25400" cap="flat" cmpd="sng" algn="ctr">
              <a:solidFill>
                <a:schemeClr val="bg1"/>
              </a:solidFill>
              <a:prstDash val="solid"/>
              <a:miter lim="800000"/>
            </a:ln>
            <a:effectLst/>
          </p:spPr>
        </p:cxnSp>
        <p:sp>
          <p:nvSpPr>
            <p:cNvPr id="10" name="矩形 259">
              <a:extLst>
                <a:ext uri="{FF2B5EF4-FFF2-40B4-BE49-F238E27FC236}">
                  <a16:creationId xmlns:a16="http://schemas.microsoft.com/office/drawing/2014/main" id="{0FB3C5ED-5F52-4D7A-9C75-6CAFB37DDC84}"/>
                </a:ext>
              </a:extLst>
            </p:cNvPr>
            <p:cNvSpPr>
              <a:spLocks noChangeArrowheads="1"/>
            </p:cNvSpPr>
            <p:nvPr/>
          </p:nvSpPr>
          <p:spPr bwMode="auto">
            <a:xfrm>
              <a:off x="1946266" y="2232474"/>
              <a:ext cx="6567811" cy="1046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Font typeface="Arial" panose="020B0604020202020204" pitchFamily="34" charset="0"/>
                <a:buNone/>
              </a:pPr>
              <a:r>
                <a:rPr lang="zh-CN" altLang="en-US" sz="6800" spc="600" dirty="0">
                  <a:solidFill>
                    <a:schemeClr val="bg1"/>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项 目 简 报</a:t>
              </a:r>
              <a:endParaRPr lang="en-US" altLang="zh-CN" sz="6800" spc="600" dirty="0">
                <a:solidFill>
                  <a:schemeClr val="bg1"/>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endParaRPr>
            </a:p>
          </p:txBody>
        </p:sp>
        <p:sp>
          <p:nvSpPr>
            <p:cNvPr id="11" name="文本框 10"/>
            <p:cNvSpPr txBox="1"/>
            <p:nvPr/>
          </p:nvSpPr>
          <p:spPr>
            <a:xfrm>
              <a:off x="3664883" y="3635751"/>
              <a:ext cx="4862228" cy="430887"/>
            </a:xfrm>
            <a:prstGeom prst="rect">
              <a:avLst/>
            </a:prstGeom>
            <a:noFill/>
          </p:spPr>
          <p:txBody>
            <a:bodyPr wrap="none" rtlCol="0">
              <a:spAutoFit/>
            </a:bodyPr>
            <a:lstStyle/>
            <a:p>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X I A N G  </a:t>
              </a:r>
              <a:r>
                <a:rPr lang="en-US" altLang="zh-CN" sz="2200" dirty="0">
                  <a:solidFill>
                    <a:schemeClr val="bg1"/>
                  </a:solidFill>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M U</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bg1"/>
                  </a:solidFill>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J I A N</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bg1"/>
                  </a:solidFill>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  </a:t>
              </a:r>
              <a:r>
                <a:rPr lang="en-US" altLang="zh-CN" sz="2200" dirty="0">
                  <a:solidFill>
                    <a:schemeClr val="tx1">
                      <a:lumMod val="85000"/>
                      <a:lumOff val="15000"/>
                    </a:schemeClr>
                  </a:solidFill>
                  <a:latin typeface="微软雅黑" panose="020B0503020204020204" pitchFamily="34" charset="-122"/>
                  <a:ea typeface="微软雅黑" panose="020B0503020204020204" pitchFamily="34" charset="-122"/>
                </a:rPr>
                <a:t>B A O</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TextBox 5">
              <a:extLst>
                <a:ext uri="{FF2B5EF4-FFF2-40B4-BE49-F238E27FC236}">
                  <a16:creationId xmlns:a16="http://schemas.microsoft.com/office/drawing/2014/main" id="{6DE5E325-AD3B-4895-B74F-AFAD7320F4D4}"/>
                </a:ext>
              </a:extLst>
            </p:cNvPr>
            <p:cNvSpPr txBox="1"/>
            <p:nvPr/>
          </p:nvSpPr>
          <p:spPr>
            <a:xfrm>
              <a:off x="6812924" y="2749771"/>
              <a:ext cx="3724210" cy="465445"/>
            </a:xfrm>
            <a:prstGeom prst="rect">
              <a:avLst/>
            </a:prstGeom>
            <a:noFill/>
          </p:spPr>
          <p:txBody>
            <a:bodyPr wrap="square" lIns="95185" tIns="47592" rIns="95185" bIns="47592" rtlCol="0">
              <a:spAutoFit/>
            </a:bodyPr>
            <a:lstStyle/>
            <a:p>
              <a:pPr algn="ctr" defTabSz="951894">
                <a:defRPr/>
              </a:pPr>
              <a:r>
                <a:rPr lang="zh-CN" altLang="en-US" sz="2400" kern="0" spc="394"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sym typeface="Calibri" panose="020F0502020204030204" pitchFamily="34" charset="0"/>
                </a:rPr>
                <a:t>（第 一 期）</a:t>
              </a:r>
              <a:endParaRPr lang="en-US" altLang="zh-CN" sz="2400" kern="0" spc="394" dirty="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sym typeface="Calibri" panose="020F0502020204030204" pitchFamily="34" charset="0"/>
              </a:endParaRPr>
            </a:p>
          </p:txBody>
        </p:sp>
      </p:grpSp>
      <p:grpSp>
        <p:nvGrpSpPr>
          <p:cNvPr id="13" name="组合 15"/>
          <p:cNvGrpSpPr>
            <a:grpSpLocks/>
          </p:cNvGrpSpPr>
          <p:nvPr/>
        </p:nvGrpSpPr>
        <p:grpSpPr bwMode="auto">
          <a:xfrm>
            <a:off x="1122463" y="3340327"/>
            <a:ext cx="2305049" cy="1238753"/>
            <a:chOff x="606270" y="3567476"/>
            <a:chExt cx="1728192" cy="929677"/>
          </a:xfrm>
        </p:grpSpPr>
        <p:pic>
          <p:nvPicPr>
            <p:cNvPr id="18" name="图片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567476"/>
              <a:ext cx="570250" cy="65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0"/>
            <p:cNvSpPr txBox="1">
              <a:spLocks noChangeArrowheads="1"/>
            </p:cNvSpPr>
            <p:nvPr/>
          </p:nvSpPr>
          <p:spPr bwMode="auto">
            <a:xfrm>
              <a:off x="606270" y="4150676"/>
              <a:ext cx="1728192" cy="34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r>
                <a:rPr lang="zh-CN" altLang="en-US" sz="1067" b="1" dirty="0">
                  <a:latin typeface="华文楷体" pitchFamily="2" charset="-122"/>
                  <a:ea typeface="华文楷体" pitchFamily="2" charset="-122"/>
                </a:rPr>
                <a:t>安徽省中小学教师教育网</a:t>
              </a:r>
              <a:r>
                <a:rPr lang="en-US" altLang="zh-CN" sz="1333" b="1" dirty="0">
                  <a:latin typeface="华文楷体" pitchFamily="2" charset="-122"/>
                  <a:ea typeface="华文楷体" pitchFamily="2" charset="-122"/>
                </a:rPr>
                <a:t>www.jsjy.ah.cn</a:t>
              </a:r>
              <a:endParaRPr lang="zh-CN" altLang="en-US" sz="1333" b="1" dirty="0">
                <a:latin typeface="华文楷体" pitchFamily="2" charset="-122"/>
                <a:ea typeface="华文楷体" pitchFamily="2" charset="-122"/>
              </a:endParaRPr>
            </a:p>
          </p:txBody>
        </p:sp>
      </p:grpSp>
      <p:grpSp>
        <p:nvGrpSpPr>
          <p:cNvPr id="20" name="组合 16"/>
          <p:cNvGrpSpPr>
            <a:grpSpLocks/>
          </p:cNvGrpSpPr>
          <p:nvPr/>
        </p:nvGrpSpPr>
        <p:grpSpPr bwMode="auto">
          <a:xfrm>
            <a:off x="3540331" y="3393153"/>
            <a:ext cx="2440258" cy="1238753"/>
            <a:chOff x="3779912" y="3651064"/>
            <a:chExt cx="1728192" cy="845601"/>
          </a:xfrm>
        </p:grpSpPr>
        <p:pic>
          <p:nvPicPr>
            <p:cNvPr id="21" name="图片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77372" y="3651064"/>
              <a:ext cx="549816" cy="546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12"/>
            <p:cNvSpPr txBox="1">
              <a:spLocks noChangeArrowheads="1"/>
            </p:cNvSpPr>
            <p:nvPr/>
          </p:nvSpPr>
          <p:spPr bwMode="auto">
            <a:xfrm>
              <a:off x="3779912" y="4181018"/>
              <a:ext cx="1728192" cy="315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r>
                <a:rPr lang="en-US" altLang="zh-CN" sz="1067" b="1" dirty="0">
                  <a:latin typeface="华文楷体" pitchFamily="2" charset="-122"/>
                  <a:ea typeface="华文楷体" pitchFamily="2" charset="-122"/>
                </a:rPr>
                <a:t>E--mail</a:t>
              </a:r>
            </a:p>
            <a:p>
              <a:pPr algn="ctr"/>
              <a:r>
                <a:rPr lang="en-US" altLang="zh-CN" sz="1067" b="1" dirty="0">
                  <a:latin typeface="华文楷体" pitchFamily="2" charset="-122"/>
                  <a:ea typeface="华文楷体" pitchFamily="2" charset="-122"/>
                </a:rPr>
                <a:t>anhuijsjy-_gp@126.com</a:t>
              </a:r>
              <a:endParaRPr lang="zh-CN" altLang="en-US" sz="1067" b="1" dirty="0">
                <a:latin typeface="华文楷体" pitchFamily="2" charset="-122"/>
                <a:ea typeface="华文楷体" pitchFamily="2" charset="-122"/>
              </a:endParaRPr>
            </a:p>
          </p:txBody>
        </p:sp>
      </p:grpSp>
      <p:grpSp>
        <p:nvGrpSpPr>
          <p:cNvPr id="23" name="组合 21"/>
          <p:cNvGrpSpPr>
            <a:grpSpLocks/>
          </p:cNvGrpSpPr>
          <p:nvPr/>
        </p:nvGrpSpPr>
        <p:grpSpPr bwMode="auto">
          <a:xfrm>
            <a:off x="6188462" y="3360188"/>
            <a:ext cx="2540055" cy="1197107"/>
            <a:chOff x="4504393" y="3509081"/>
            <a:chExt cx="1728192" cy="835737"/>
          </a:xfrm>
        </p:grpSpPr>
        <p:pic>
          <p:nvPicPr>
            <p:cNvPr id="24" name="图片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91190" y="3509081"/>
              <a:ext cx="534438" cy="54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14"/>
            <p:cNvSpPr txBox="1">
              <a:spLocks noChangeArrowheads="1"/>
            </p:cNvSpPr>
            <p:nvPr/>
          </p:nvSpPr>
          <p:spPr bwMode="auto">
            <a:xfrm>
              <a:off x="4504393" y="4051075"/>
              <a:ext cx="1728192" cy="293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r>
                <a:rPr lang="en-US" altLang="zh-CN" sz="1067" b="1" dirty="0">
                  <a:latin typeface="华文楷体" pitchFamily="2" charset="-122"/>
                  <a:ea typeface="华文楷体" pitchFamily="2" charset="-122"/>
                </a:rPr>
                <a:t>TEL</a:t>
              </a:r>
            </a:p>
            <a:p>
              <a:pPr algn="ctr"/>
              <a:r>
                <a:rPr lang="en-US" altLang="zh-CN" sz="1067" b="1" dirty="0">
                  <a:latin typeface="华文楷体" pitchFamily="2" charset="-122"/>
                  <a:ea typeface="华文楷体" pitchFamily="2" charset="-122"/>
                </a:rPr>
                <a:t>0551-63659709</a:t>
              </a:r>
              <a:endParaRPr lang="zh-CN" altLang="en-US" sz="1067" b="1" dirty="0">
                <a:latin typeface="华文楷体" pitchFamily="2" charset="-122"/>
                <a:ea typeface="华文楷体" pitchFamily="2" charset="-122"/>
              </a:endParaRPr>
            </a:p>
          </p:txBody>
        </p:sp>
      </p:grpSp>
      <p:grpSp>
        <p:nvGrpSpPr>
          <p:cNvPr id="26" name="组合 37"/>
          <p:cNvGrpSpPr>
            <a:grpSpLocks/>
          </p:cNvGrpSpPr>
          <p:nvPr/>
        </p:nvGrpSpPr>
        <p:grpSpPr bwMode="auto">
          <a:xfrm>
            <a:off x="9049961" y="3340327"/>
            <a:ext cx="1670049" cy="1167631"/>
            <a:chOff x="6805296" y="3467451"/>
            <a:chExt cx="1252567" cy="876014"/>
          </a:xfrm>
        </p:grpSpPr>
        <p:pic>
          <p:nvPicPr>
            <p:cNvPr id="27" name="图片 1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29123" y="3467451"/>
              <a:ext cx="604914" cy="560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文本框 19"/>
            <p:cNvSpPr txBox="1">
              <a:spLocks noChangeArrowheads="1"/>
            </p:cNvSpPr>
            <p:nvPr/>
          </p:nvSpPr>
          <p:spPr bwMode="auto">
            <a:xfrm>
              <a:off x="6805296" y="4027793"/>
              <a:ext cx="1252567" cy="315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r>
                <a:rPr lang="zh-CN" altLang="en-US" sz="1067" b="1" dirty="0">
                  <a:latin typeface="华文楷体" pitchFamily="2" charset="-122"/>
                  <a:ea typeface="华文楷体" pitchFamily="2" charset="-122"/>
                </a:rPr>
                <a:t>关注微信平台</a:t>
              </a:r>
              <a:endParaRPr lang="en-US" altLang="zh-CN" sz="1067" b="1" dirty="0">
                <a:latin typeface="华文楷体" pitchFamily="2" charset="-122"/>
                <a:ea typeface="华文楷体" pitchFamily="2" charset="-122"/>
              </a:endParaRPr>
            </a:p>
            <a:p>
              <a:pPr algn="ctr"/>
              <a:r>
                <a:rPr lang="zh-CN" altLang="en-US" sz="1067" b="1" dirty="0">
                  <a:latin typeface="华文楷体" pitchFamily="2" charset="-122"/>
                  <a:ea typeface="华文楷体" pitchFamily="2" charset="-122"/>
                </a:rPr>
                <a:t>掌握研修动态</a:t>
              </a:r>
              <a:endParaRPr lang="en-US" altLang="zh-CN" sz="1067" b="1" dirty="0">
                <a:latin typeface="华文楷体" pitchFamily="2" charset="-122"/>
                <a:ea typeface="华文楷体" pitchFamily="2" charset="-122"/>
              </a:endParaRPr>
            </a:p>
          </p:txBody>
        </p:sp>
      </p:grpSp>
      <p:pic>
        <p:nvPicPr>
          <p:cNvPr id="2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786" r="9338"/>
          <a:stretch/>
        </p:blipFill>
        <p:spPr bwMode="auto">
          <a:xfrm>
            <a:off x="1410612" y="4602048"/>
            <a:ext cx="2495701" cy="1357013"/>
          </a:xfrm>
          <a:prstGeom prst="rect">
            <a:avLst/>
          </a:prstGeom>
          <a:noFill/>
          <a:ln w="317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图片 42"/>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60525" y="4602048"/>
            <a:ext cx="2440127" cy="1366018"/>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9"/>
          <a:stretch>
            <a:fillRect/>
          </a:stretch>
        </p:blipFill>
        <p:spPr>
          <a:xfrm>
            <a:off x="7997775" y="4605894"/>
            <a:ext cx="2381102" cy="1362172"/>
          </a:xfrm>
          <a:prstGeom prst="rect">
            <a:avLst/>
          </a:prstGeom>
        </p:spPr>
      </p:pic>
    </p:spTree>
    <p:extLst>
      <p:ext uri="{BB962C8B-B14F-4D97-AF65-F5344CB8AC3E}">
        <p14:creationId xmlns:p14="http://schemas.microsoft.com/office/powerpoint/2010/main" val="2204870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7A78FBFC-C76B-441C-A781-A2EC1E4BE0F5}"/>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5730"/>
          <a:stretch/>
        </p:blipFill>
        <p:spPr>
          <a:xfrm>
            <a:off x="20" y="10"/>
            <a:ext cx="12191980" cy="6857990"/>
          </a:xfrm>
          <a:prstGeom prst="rect">
            <a:avLst/>
          </a:prstGeom>
        </p:spPr>
      </p:pic>
      <p:sp>
        <p:nvSpPr>
          <p:cNvPr id="6" name="矩形 5">
            <a:extLst>
              <a:ext uri="{FF2B5EF4-FFF2-40B4-BE49-F238E27FC236}">
                <a16:creationId xmlns:a16="http://schemas.microsoft.com/office/drawing/2014/main" id="{9D390260-CCDC-4F42-A129-0D8B095CD78F}"/>
              </a:ext>
            </a:extLst>
          </p:cNvPr>
          <p:cNvSpPr/>
          <p:nvPr/>
        </p:nvSpPr>
        <p:spPr>
          <a:xfrm>
            <a:off x="292651" y="301172"/>
            <a:ext cx="11606699" cy="6255657"/>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A59E3853-1FD8-4247-ACFC-577B0199D095}"/>
              </a:ext>
            </a:extLst>
          </p:cNvPr>
          <p:cNvSpPr txBox="1"/>
          <p:nvPr/>
        </p:nvSpPr>
        <p:spPr>
          <a:xfrm>
            <a:off x="1679290" y="3724558"/>
            <a:ext cx="3718454" cy="830997"/>
          </a:xfrm>
          <a:prstGeom prst="rect">
            <a:avLst/>
          </a:prstGeom>
          <a:noFill/>
        </p:spPr>
        <p:txBody>
          <a:bodyPr wrap="square" rtlCol="0">
            <a:spAutoFit/>
            <a:scene3d>
              <a:camera prst="orthographicFront"/>
              <a:lightRig rig="threePt" dir="t"/>
            </a:scene3d>
            <a:sp3d contourW="12700"/>
          </a:bodyPr>
          <a:lstStyle/>
          <a:p>
            <a:pPr algn="ctr"/>
            <a:r>
              <a:rPr lang="en-US" altLang="zh-CN" sz="48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rPr>
              <a:t>CONTENT</a:t>
            </a:r>
            <a:endParaRPr lang="zh-CN" altLang="en-US" sz="48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endParaRPr>
          </a:p>
        </p:txBody>
      </p:sp>
      <p:sp>
        <p:nvSpPr>
          <p:cNvPr id="20" name="文本框 19">
            <a:extLst>
              <a:ext uri="{FF2B5EF4-FFF2-40B4-BE49-F238E27FC236}">
                <a16:creationId xmlns:a16="http://schemas.microsoft.com/office/drawing/2014/main" id="{3DDA5193-B163-4C2B-AA3C-762D9933D794}"/>
              </a:ext>
            </a:extLst>
          </p:cNvPr>
          <p:cNvSpPr txBox="1"/>
          <p:nvPr/>
        </p:nvSpPr>
        <p:spPr>
          <a:xfrm>
            <a:off x="6867080" y="2742521"/>
            <a:ext cx="194636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02 . </a:t>
            </a:r>
            <a:r>
              <a:rPr lang="zh-CN" altLang="en-US" sz="2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网络研修</a:t>
            </a:r>
          </a:p>
        </p:txBody>
      </p:sp>
      <p:sp>
        <p:nvSpPr>
          <p:cNvPr id="21" name="文本框 20">
            <a:extLst>
              <a:ext uri="{FF2B5EF4-FFF2-40B4-BE49-F238E27FC236}">
                <a16:creationId xmlns:a16="http://schemas.microsoft.com/office/drawing/2014/main" id="{68039D95-615D-4406-B03F-B8E69876F087}"/>
              </a:ext>
            </a:extLst>
          </p:cNvPr>
          <p:cNvSpPr txBox="1"/>
          <p:nvPr/>
        </p:nvSpPr>
        <p:spPr>
          <a:xfrm>
            <a:off x="8813447" y="2819464"/>
            <a:ext cx="1805200"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solidFill>
                <a:latin typeface="Calibri" panose="020F0502020204030204" pitchFamily="34" charset="0"/>
                <a:ea typeface="微软雅黑" panose="020B0503020204020204" pitchFamily="34" charset="-122"/>
                <a:sym typeface="Calibri" panose="020F0502020204030204" pitchFamily="34" charset="0"/>
              </a:rPr>
              <a:t>WANG  LUO   YAN  XIU</a:t>
            </a:r>
          </a:p>
        </p:txBody>
      </p:sp>
      <p:sp>
        <p:nvSpPr>
          <p:cNvPr id="22" name="文本框 21">
            <a:extLst>
              <a:ext uri="{FF2B5EF4-FFF2-40B4-BE49-F238E27FC236}">
                <a16:creationId xmlns:a16="http://schemas.microsoft.com/office/drawing/2014/main" id="{50D1084F-D48E-49FE-88DF-CB74F859261C}"/>
              </a:ext>
            </a:extLst>
          </p:cNvPr>
          <p:cNvSpPr txBox="1"/>
          <p:nvPr/>
        </p:nvSpPr>
        <p:spPr>
          <a:xfrm>
            <a:off x="6867079" y="1943517"/>
            <a:ext cx="194636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01 . </a:t>
            </a:r>
            <a:r>
              <a:rPr lang="zh-CN" altLang="en-US" sz="2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研修启航</a:t>
            </a:r>
          </a:p>
        </p:txBody>
      </p:sp>
      <p:sp>
        <p:nvSpPr>
          <p:cNvPr id="23" name="文本框 22">
            <a:extLst>
              <a:ext uri="{FF2B5EF4-FFF2-40B4-BE49-F238E27FC236}">
                <a16:creationId xmlns:a16="http://schemas.microsoft.com/office/drawing/2014/main" id="{86087116-FF2D-433B-885E-6C591EC49220}"/>
              </a:ext>
            </a:extLst>
          </p:cNvPr>
          <p:cNvSpPr txBox="1"/>
          <p:nvPr/>
        </p:nvSpPr>
        <p:spPr>
          <a:xfrm>
            <a:off x="8803024" y="2020460"/>
            <a:ext cx="1826046"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solidFill>
                <a:latin typeface="Calibri" panose="020F0502020204030204" pitchFamily="34" charset="0"/>
                <a:ea typeface="微软雅黑" panose="020B0503020204020204" pitchFamily="34" charset="-122"/>
                <a:sym typeface="Calibri" panose="020F0502020204030204" pitchFamily="34" charset="0"/>
              </a:rPr>
              <a:t>YAN  XIU  QI  HANG</a:t>
            </a:r>
          </a:p>
        </p:txBody>
      </p:sp>
      <p:cxnSp>
        <p:nvCxnSpPr>
          <p:cNvPr id="26" name="直接连接符 25">
            <a:extLst>
              <a:ext uri="{FF2B5EF4-FFF2-40B4-BE49-F238E27FC236}">
                <a16:creationId xmlns:a16="http://schemas.microsoft.com/office/drawing/2014/main" id="{07A19149-48A3-4324-97CC-B05625026F89}"/>
              </a:ext>
            </a:extLst>
          </p:cNvPr>
          <p:cNvCxnSpPr>
            <a:cxnSpLocks/>
          </p:cNvCxnSpPr>
          <p:nvPr/>
        </p:nvCxnSpPr>
        <p:spPr>
          <a:xfrm flipV="1">
            <a:off x="5674051" y="1610395"/>
            <a:ext cx="0" cy="3187582"/>
          </a:xfrm>
          <a:prstGeom prst="line">
            <a:avLst/>
          </a:prstGeom>
          <a:noFill/>
          <a:ln w="25400" cap="flat" cmpd="sng" algn="ctr">
            <a:solidFill>
              <a:schemeClr val="bg1"/>
            </a:solidFill>
            <a:prstDash val="solid"/>
            <a:miter lim="800000"/>
          </a:ln>
          <a:effectLst/>
        </p:spPr>
      </p:cxnSp>
      <p:sp>
        <p:nvSpPr>
          <p:cNvPr id="2" name="文本框 1"/>
          <p:cNvSpPr txBox="1"/>
          <p:nvPr/>
        </p:nvSpPr>
        <p:spPr>
          <a:xfrm>
            <a:off x="1020110" y="2540534"/>
            <a:ext cx="2087431" cy="1107996"/>
          </a:xfrm>
          <a:prstGeom prst="rect">
            <a:avLst/>
          </a:prstGeom>
          <a:noFill/>
        </p:spPr>
        <p:txBody>
          <a:bodyPr wrap="none" rtlCol="0">
            <a:spAutoFit/>
          </a:bodyPr>
          <a:lstStyle/>
          <a:p>
            <a:r>
              <a:rPr lang="zh-CN" altLang="en-US" sz="6600" b="1" dirty="0">
                <a:solidFill>
                  <a:schemeClr val="bg1"/>
                </a:solidFill>
                <a:latin typeface="华文彩云" panose="02010800040101010101" pitchFamily="2" charset="-122"/>
                <a:ea typeface="华文彩云" panose="02010800040101010101" pitchFamily="2" charset="-122"/>
              </a:rPr>
              <a:t>目 录</a:t>
            </a:r>
          </a:p>
        </p:txBody>
      </p:sp>
      <p:sp>
        <p:nvSpPr>
          <p:cNvPr id="11" name="文本框 19">
            <a:extLst>
              <a:ext uri="{FF2B5EF4-FFF2-40B4-BE49-F238E27FC236}">
                <a16:creationId xmlns:a16="http://schemas.microsoft.com/office/drawing/2014/main" id="{3DDA5193-B163-4C2B-AA3C-762D9933D794}"/>
              </a:ext>
            </a:extLst>
          </p:cNvPr>
          <p:cNvSpPr txBox="1"/>
          <p:nvPr/>
        </p:nvSpPr>
        <p:spPr>
          <a:xfrm>
            <a:off x="6867081" y="3498903"/>
            <a:ext cx="194636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03 . </a:t>
            </a:r>
            <a:r>
              <a:rPr lang="zh-CN" altLang="en-US" sz="2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学情通报</a:t>
            </a:r>
          </a:p>
        </p:txBody>
      </p:sp>
      <p:sp>
        <p:nvSpPr>
          <p:cNvPr id="12" name="文本框 20">
            <a:extLst>
              <a:ext uri="{FF2B5EF4-FFF2-40B4-BE49-F238E27FC236}">
                <a16:creationId xmlns:a16="http://schemas.microsoft.com/office/drawing/2014/main" id="{68039D95-615D-4406-B03F-B8E69876F087}"/>
              </a:ext>
            </a:extLst>
          </p:cNvPr>
          <p:cNvSpPr txBox="1"/>
          <p:nvPr/>
        </p:nvSpPr>
        <p:spPr>
          <a:xfrm>
            <a:off x="8823870" y="3575846"/>
            <a:ext cx="1917576"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solidFill>
                <a:latin typeface="Calibri" panose="020F0502020204030204" pitchFamily="34" charset="0"/>
                <a:ea typeface="微软雅黑" panose="020B0503020204020204" pitchFamily="34" charset="-122"/>
                <a:sym typeface="Calibri" panose="020F0502020204030204" pitchFamily="34" charset="0"/>
              </a:rPr>
              <a:t>XUE QING   TONG  BAO</a:t>
            </a:r>
          </a:p>
        </p:txBody>
      </p:sp>
    </p:spTree>
    <p:extLst>
      <p:ext uri="{BB962C8B-B14F-4D97-AF65-F5344CB8AC3E}">
        <p14:creationId xmlns:p14="http://schemas.microsoft.com/office/powerpoint/2010/main" val="1899343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餐桌, 室内, 就坐, 办公桌&#10;&#10;已生成极高可信度的说明">
            <a:extLst>
              <a:ext uri="{FF2B5EF4-FFF2-40B4-BE49-F238E27FC236}">
                <a16:creationId xmlns:a16="http://schemas.microsoft.com/office/drawing/2014/main" id="{1D8E22AD-754E-41EE-BD65-FBCB958C9AD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A69CD6F7-356A-41D6-8596-F6389BD6A029}"/>
              </a:ext>
            </a:extLst>
          </p:cNvPr>
          <p:cNvSpPr/>
          <p:nvPr/>
        </p:nvSpPr>
        <p:spPr>
          <a:xfrm>
            <a:off x="2293034" y="1379318"/>
            <a:ext cx="7605932" cy="4099366"/>
          </a:xfrm>
          <a:prstGeom prst="rect">
            <a:avLst/>
          </a:prstGeom>
          <a:solidFill>
            <a:srgbClr val="FF0000">
              <a:alpha val="75000"/>
            </a:srgb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23D03540-6C84-4C33-B736-3984F93175DC}"/>
              </a:ext>
            </a:extLst>
          </p:cNvPr>
          <p:cNvSpPr txBox="1"/>
          <p:nvPr/>
        </p:nvSpPr>
        <p:spPr>
          <a:xfrm>
            <a:off x="4842103" y="2333794"/>
            <a:ext cx="2507794"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rPr>
              <a:t>PART 01</a:t>
            </a:r>
            <a:endParaRPr lang="zh-CN" altLang="en-US" sz="4400" b="1" dirty="0">
              <a:solidFill>
                <a:schemeClr val="bg1"/>
              </a:solidFill>
              <a:latin typeface="Calibri" panose="020F0502020204030204" pitchFamily="34" charset="0"/>
              <a:ea typeface="微软雅黑" panose="020B0503020204020204" pitchFamily="34" charset="-122"/>
              <a:cs typeface="经典综艺体简" panose="02010609000101010101" pitchFamily="49" charset="-122"/>
              <a:sym typeface="Calibri" panose="020F0502020204030204" pitchFamily="34" charset="0"/>
            </a:endParaRPr>
          </a:p>
        </p:txBody>
      </p:sp>
      <p:sp>
        <p:nvSpPr>
          <p:cNvPr id="20" name="文本框 19">
            <a:extLst>
              <a:ext uri="{FF2B5EF4-FFF2-40B4-BE49-F238E27FC236}">
                <a16:creationId xmlns:a16="http://schemas.microsoft.com/office/drawing/2014/main" id="{4CE03B3E-F181-4E67-8E3C-C6B8AF883678}"/>
              </a:ext>
            </a:extLst>
          </p:cNvPr>
          <p:cNvSpPr txBox="1"/>
          <p:nvPr/>
        </p:nvSpPr>
        <p:spPr>
          <a:xfrm>
            <a:off x="3961419" y="3164791"/>
            <a:ext cx="4269162" cy="646331"/>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600" b="0" dirty="0">
                <a:solidFill>
                  <a:schemeClr val="bg1"/>
                </a:solidFill>
                <a:latin typeface="Calibri" panose="020F0502020204030204" pitchFamily="34" charset="0"/>
                <a:ea typeface="微软雅黑" panose="020B0503020204020204" pitchFamily="34" charset="-122"/>
                <a:sym typeface="Calibri" panose="020F0502020204030204" pitchFamily="34" charset="0"/>
              </a:rPr>
              <a:t>研  修  启  航</a:t>
            </a:r>
          </a:p>
        </p:txBody>
      </p:sp>
      <p:cxnSp>
        <p:nvCxnSpPr>
          <p:cNvPr id="22" name="直接连接符 21">
            <a:extLst>
              <a:ext uri="{FF2B5EF4-FFF2-40B4-BE49-F238E27FC236}">
                <a16:creationId xmlns:a16="http://schemas.microsoft.com/office/drawing/2014/main" id="{DC577894-33B0-4EF3-8017-0BA394005C32}"/>
              </a:ext>
            </a:extLst>
          </p:cNvPr>
          <p:cNvCxnSpPr>
            <a:cxnSpLocks/>
          </p:cNvCxnSpPr>
          <p:nvPr/>
        </p:nvCxnSpPr>
        <p:spPr>
          <a:xfrm rot="5400000" flipH="1" flipV="1">
            <a:off x="6096000" y="2430480"/>
            <a:ext cx="0" cy="3187582"/>
          </a:xfrm>
          <a:prstGeom prst="line">
            <a:avLst/>
          </a:prstGeom>
          <a:noFill/>
          <a:ln w="25400" cap="flat" cmpd="sng" algn="ctr">
            <a:solidFill>
              <a:schemeClr val="bg1"/>
            </a:solidFill>
            <a:prstDash val="solid"/>
            <a:miter lim="800000"/>
          </a:ln>
          <a:effectLst/>
        </p:spPr>
      </p:cxnSp>
    </p:spTree>
    <p:extLst>
      <p:ext uri="{BB962C8B-B14F-4D97-AF65-F5344CB8AC3E}">
        <p14:creationId xmlns:p14="http://schemas.microsoft.com/office/powerpoint/2010/main" val="1319905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descr="图片包含 室内&#10;&#10;已生成高可信度的说明">
            <a:extLst>
              <a:ext uri="{FF2B5EF4-FFF2-40B4-BE49-F238E27FC236}">
                <a16:creationId xmlns:a16="http://schemas.microsoft.com/office/drawing/2014/main" id="{C35AB870-3BFE-4A35-9E89-F3A687EFC7DF}"/>
              </a:ext>
            </a:extLst>
          </p:cNvPr>
          <p:cNvPicPr>
            <a:picLocks noChangeAspect="1"/>
          </p:cNvPicPr>
          <p:nvPr/>
        </p:nvPicPr>
        <p:blipFill>
          <a:blip r:embed="rId2" cstate="print">
            <a:extLst>
              <a:ext uri="{28A0092B-C50C-407E-A947-70E740481C1C}">
                <a14:useLocalDpi xmlns:a14="http://schemas.microsoft.com/office/drawing/2010/main" val="0"/>
              </a:ext>
            </a:extLst>
          </a:blip>
          <a:srcRect t="2711" b="2711"/>
          <a:stretch>
            <a:fillRect/>
          </a:stretch>
        </p:blipFill>
        <p:spPr>
          <a:xfrm rot="18889421">
            <a:off x="8397250" y="1242321"/>
            <a:ext cx="3645027" cy="3645814"/>
          </a:xfrm>
          <a:prstGeom prst="diamond">
            <a:avLst/>
          </a:prstGeom>
        </p:spPr>
      </p:pic>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3200" dirty="0">
                <a:solidFill>
                  <a:srgbClr val="FF0000"/>
                </a:solidFill>
              </a:endParaRPr>
            </a:p>
          </p:txBody>
        </p:sp>
      </p:grpSp>
      <p:sp>
        <p:nvSpPr>
          <p:cNvPr id="16" name="矩形 15"/>
          <p:cNvSpPr/>
          <p:nvPr/>
        </p:nvSpPr>
        <p:spPr>
          <a:xfrm>
            <a:off x="8659906" y="4605412"/>
            <a:ext cx="3119717" cy="1754326"/>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项目开始前，制定项目实施方案与考核方案，明确培训方式、培训目标、内容设计、时间安排、评价标准等等。</a:t>
            </a:r>
          </a:p>
        </p:txBody>
      </p:sp>
      <p:sp>
        <p:nvSpPr>
          <p:cNvPr id="17" name="矩形 16">
            <a:extLst>
              <a:ext uri="{FF2B5EF4-FFF2-40B4-BE49-F238E27FC236}">
                <a16:creationId xmlns:a16="http://schemas.microsoft.com/office/drawing/2014/main" id="{9D390260-CCDC-4F42-A129-0D8B095CD78F}"/>
              </a:ext>
            </a:extLst>
          </p:cNvPr>
          <p:cNvSpPr/>
          <p:nvPr/>
        </p:nvSpPr>
        <p:spPr>
          <a:xfrm>
            <a:off x="3012142" y="1677597"/>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实 施 方 案</a:t>
            </a:r>
          </a:p>
        </p:txBody>
      </p:sp>
      <p:sp>
        <p:nvSpPr>
          <p:cNvPr id="18" name="矩形 17">
            <a:extLst>
              <a:ext uri="{FF2B5EF4-FFF2-40B4-BE49-F238E27FC236}">
                <a16:creationId xmlns:a16="http://schemas.microsoft.com/office/drawing/2014/main" id="{9D390260-CCDC-4F42-A129-0D8B095CD78F}"/>
              </a:ext>
            </a:extLst>
          </p:cNvPr>
          <p:cNvSpPr/>
          <p:nvPr/>
        </p:nvSpPr>
        <p:spPr>
          <a:xfrm>
            <a:off x="6853113" y="1677597"/>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考 核 方 案</a:t>
            </a:r>
          </a:p>
        </p:txBody>
      </p:sp>
      <p:sp>
        <p:nvSpPr>
          <p:cNvPr id="20" name="文本框 19">
            <a:extLst>
              <a:ext uri="{FF2B5EF4-FFF2-40B4-BE49-F238E27FC236}">
                <a16:creationId xmlns:a16="http://schemas.microsoft.com/office/drawing/2014/main" id="{4CE03B3E-F181-4E67-8E3C-C6B8AF883678}"/>
              </a:ext>
            </a:extLst>
          </p:cNvPr>
          <p:cNvSpPr txBox="1"/>
          <p:nvPr/>
        </p:nvSpPr>
        <p:spPr>
          <a:xfrm>
            <a:off x="1874938" y="487539"/>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研 修 启 航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备 方 案</a:t>
            </a:r>
          </a:p>
        </p:txBody>
      </p:sp>
      <p:pic>
        <p:nvPicPr>
          <p:cNvPr id="21" name="图片 20"/>
          <p:cNvPicPr>
            <a:picLocks noChangeAspect="1"/>
          </p:cNvPicPr>
          <p:nvPr/>
        </p:nvPicPr>
        <p:blipFill>
          <a:blip r:embed="rId3"/>
          <a:stretch>
            <a:fillRect/>
          </a:stretch>
        </p:blipFill>
        <p:spPr>
          <a:xfrm>
            <a:off x="8401249" y="4707463"/>
            <a:ext cx="258657" cy="336254"/>
          </a:xfrm>
          <a:prstGeom prst="rect">
            <a:avLst/>
          </a:prstGeom>
        </p:spPr>
      </p:pic>
      <p:pic>
        <p:nvPicPr>
          <p:cNvPr id="2" name="图片 1"/>
          <p:cNvPicPr>
            <a:picLocks noChangeAspect="1"/>
          </p:cNvPicPr>
          <p:nvPr/>
        </p:nvPicPr>
        <p:blipFill>
          <a:blip r:embed="rId4"/>
          <a:stretch>
            <a:fillRect/>
          </a:stretch>
        </p:blipFill>
        <p:spPr>
          <a:xfrm>
            <a:off x="1441199" y="2047726"/>
            <a:ext cx="2996331" cy="4244057"/>
          </a:xfrm>
          <a:prstGeom prst="rect">
            <a:avLst/>
          </a:prstGeom>
          <a:noFill/>
          <a:ln>
            <a:noFill/>
          </a:ln>
          <a:effectLst>
            <a:outerShdw blurRad="50800" dist="38100" dir="2700000" algn="tl" rotWithShape="0">
              <a:prstClr val="black">
                <a:alpha val="40000"/>
              </a:prstClr>
            </a:outerShdw>
          </a:effectLst>
        </p:spPr>
      </p:pic>
      <p:pic>
        <p:nvPicPr>
          <p:cNvPr id="9" name="图片 8"/>
          <p:cNvPicPr>
            <a:picLocks noChangeAspect="1"/>
          </p:cNvPicPr>
          <p:nvPr/>
        </p:nvPicPr>
        <p:blipFill>
          <a:blip r:embed="rId5"/>
          <a:stretch>
            <a:fillRect/>
          </a:stretch>
        </p:blipFill>
        <p:spPr>
          <a:xfrm>
            <a:off x="5281532" y="2047726"/>
            <a:ext cx="2983894" cy="4239094"/>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1575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4CE03B3E-F181-4E67-8E3C-C6B8AF883678}"/>
              </a:ext>
            </a:extLst>
          </p:cNvPr>
          <p:cNvSpPr txBox="1"/>
          <p:nvPr/>
        </p:nvSpPr>
        <p:spPr>
          <a:xfrm>
            <a:off x="1874938" y="487539"/>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研 修 启 航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备 平 台</a:t>
            </a:r>
          </a:p>
        </p:txBody>
      </p:sp>
      <p:grpSp>
        <p:nvGrpSpPr>
          <p:cNvPr id="11" name="组合 10"/>
          <p:cNvGrpSpPr/>
          <p:nvPr/>
        </p:nvGrpSpPr>
        <p:grpSpPr>
          <a:xfrm>
            <a:off x="791901" y="428670"/>
            <a:ext cx="1413179" cy="702516"/>
            <a:chOff x="639737" y="563141"/>
            <a:chExt cx="1413179" cy="702516"/>
          </a:xfrm>
        </p:grpSpPr>
        <p:sp>
          <p:nvSpPr>
            <p:cNvPr id="7" name="圆角矩形 6"/>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3200" dirty="0">
                <a:solidFill>
                  <a:srgbClr val="FF0000"/>
                </a:solidFill>
              </a:endParaRPr>
            </a:p>
          </p:txBody>
        </p:sp>
      </p:grpSp>
      <p:sp>
        <p:nvSpPr>
          <p:cNvPr id="14" name="矩形 13"/>
          <p:cNvSpPr/>
          <p:nvPr/>
        </p:nvSpPr>
        <p:spPr>
          <a:xfrm>
            <a:off x="778378" y="5327220"/>
            <a:ext cx="11214093" cy="923330"/>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我们为滁州市全员培训项目专门搭建了一套项目主页。完善平台功能，倾力打造优质、高效、稳定的研修平台，集自学、导学、促学于一身，融引领、分享、互助于一体，为老师们提供舒适的网络研修环境。</a:t>
            </a:r>
          </a:p>
        </p:txBody>
      </p:sp>
      <p:sp>
        <p:nvSpPr>
          <p:cNvPr id="44" name="矩形 43">
            <a:extLst>
              <a:ext uri="{FF2B5EF4-FFF2-40B4-BE49-F238E27FC236}">
                <a16:creationId xmlns:a16="http://schemas.microsoft.com/office/drawing/2014/main" id="{9D390260-CCDC-4F42-A129-0D8B095CD78F}"/>
              </a:ext>
            </a:extLst>
          </p:cNvPr>
          <p:cNvSpPr/>
          <p:nvPr/>
        </p:nvSpPr>
        <p:spPr>
          <a:xfrm>
            <a:off x="10513168" y="1774350"/>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项 目 首 页</a:t>
            </a:r>
          </a:p>
        </p:txBody>
      </p:sp>
      <p:pic>
        <p:nvPicPr>
          <p:cNvPr id="45" name="图片 44"/>
          <p:cNvPicPr>
            <a:picLocks noChangeAspect="1"/>
          </p:cNvPicPr>
          <p:nvPr/>
        </p:nvPicPr>
        <p:blipFill>
          <a:blip r:embed="rId2"/>
          <a:stretch>
            <a:fillRect/>
          </a:stretch>
        </p:blipFill>
        <p:spPr>
          <a:xfrm>
            <a:off x="593563" y="5420157"/>
            <a:ext cx="258657" cy="336254"/>
          </a:xfrm>
          <a:prstGeom prst="rect">
            <a:avLst/>
          </a:prstGeom>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6694" y="2121760"/>
            <a:ext cx="5151862" cy="246347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图片 2"/>
          <p:cNvPicPr>
            <a:picLocks noChangeAspect="1"/>
          </p:cNvPicPr>
          <p:nvPr/>
        </p:nvPicPr>
        <p:blipFill>
          <a:blip r:embed="rId4"/>
          <a:stretch>
            <a:fillRect/>
          </a:stretch>
        </p:blipFill>
        <p:spPr>
          <a:xfrm>
            <a:off x="646405" y="2140629"/>
            <a:ext cx="5869170" cy="2444610"/>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32951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3200" dirty="0">
                <a:solidFill>
                  <a:srgbClr val="FF0000"/>
                </a:solidFill>
              </a:endParaRPr>
            </a:p>
          </p:txBody>
        </p:sp>
      </p:grpSp>
      <p:sp>
        <p:nvSpPr>
          <p:cNvPr id="11" name="文本框 10">
            <a:extLst>
              <a:ext uri="{FF2B5EF4-FFF2-40B4-BE49-F238E27FC236}">
                <a16:creationId xmlns:a16="http://schemas.microsoft.com/office/drawing/2014/main" id="{4CE03B3E-F181-4E67-8E3C-C6B8AF883678}"/>
              </a:ext>
            </a:extLst>
          </p:cNvPr>
          <p:cNvSpPr txBox="1"/>
          <p:nvPr/>
        </p:nvSpPr>
        <p:spPr>
          <a:xfrm>
            <a:off x="1874938" y="487539"/>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研 修 启 航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备 平 台</a:t>
            </a:r>
          </a:p>
        </p:txBody>
      </p:sp>
      <p:sp>
        <p:nvSpPr>
          <p:cNvPr id="10" name="矩形 9">
            <a:extLst>
              <a:ext uri="{FF2B5EF4-FFF2-40B4-BE49-F238E27FC236}">
                <a16:creationId xmlns:a16="http://schemas.microsoft.com/office/drawing/2014/main" id="{9D390260-CCDC-4F42-A129-0D8B095CD78F}"/>
              </a:ext>
            </a:extLst>
          </p:cNvPr>
          <p:cNvSpPr/>
          <p:nvPr/>
        </p:nvSpPr>
        <p:spPr>
          <a:xfrm>
            <a:off x="5343411" y="1502607"/>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学员个人空间</a:t>
            </a:r>
          </a:p>
        </p:txBody>
      </p:sp>
      <p:sp>
        <p:nvSpPr>
          <p:cNvPr id="14" name="矩形 13">
            <a:extLst>
              <a:ext uri="{FF2B5EF4-FFF2-40B4-BE49-F238E27FC236}">
                <a16:creationId xmlns:a16="http://schemas.microsoft.com/office/drawing/2014/main" id="{9D390260-CCDC-4F42-A129-0D8B095CD78F}"/>
              </a:ext>
            </a:extLst>
          </p:cNvPr>
          <p:cNvSpPr/>
          <p:nvPr/>
        </p:nvSpPr>
        <p:spPr>
          <a:xfrm>
            <a:off x="10251967" y="3883001"/>
            <a:ext cx="1425388" cy="338590"/>
          </a:xfrm>
          <a:prstGeom prst="rect">
            <a:avLst/>
          </a:prstGeom>
          <a:solidFill>
            <a:srgbClr val="FF0000">
              <a:alpha val="77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anose="020B0503020204020204" pitchFamily="34" charset="-122"/>
                <a:ea typeface="微软雅黑" panose="020B0503020204020204" pitchFamily="34" charset="-122"/>
              </a:rPr>
              <a:t>学习任务单</a:t>
            </a:r>
          </a:p>
        </p:txBody>
      </p:sp>
      <p:pic>
        <p:nvPicPr>
          <p:cNvPr id="2" name="图片 1"/>
          <p:cNvPicPr>
            <a:picLocks noChangeAspect="1"/>
          </p:cNvPicPr>
          <p:nvPr/>
        </p:nvPicPr>
        <p:blipFill>
          <a:blip r:embed="rId2"/>
          <a:stretch>
            <a:fillRect/>
          </a:stretch>
        </p:blipFill>
        <p:spPr>
          <a:xfrm>
            <a:off x="1727078" y="1841197"/>
            <a:ext cx="5041721" cy="3422819"/>
          </a:xfrm>
          <a:prstGeom prst="rect">
            <a:avLst/>
          </a:prstGeom>
          <a:noFill/>
          <a:ln>
            <a:noFill/>
          </a:ln>
          <a:effectLst>
            <a:outerShdw blurRad="50800" dist="38100" dir="2700000" algn="tl" rotWithShape="0">
              <a:prstClr val="black">
                <a:alpha val="40000"/>
              </a:prstClr>
            </a:outerShdw>
          </a:effectLst>
        </p:spPr>
      </p:pic>
      <p:pic>
        <p:nvPicPr>
          <p:cNvPr id="3" name="图片 2"/>
          <p:cNvPicPr>
            <a:picLocks noChangeAspect="1"/>
          </p:cNvPicPr>
          <p:nvPr/>
        </p:nvPicPr>
        <p:blipFill>
          <a:blip r:embed="rId3"/>
          <a:stretch>
            <a:fillRect/>
          </a:stretch>
        </p:blipFill>
        <p:spPr>
          <a:xfrm>
            <a:off x="7048910" y="4221591"/>
            <a:ext cx="4628445" cy="1684258"/>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76382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1199" y="1775140"/>
            <a:ext cx="4480198" cy="2221004"/>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组合 1"/>
          <p:cNvGrpSpPr/>
          <p:nvPr/>
        </p:nvGrpSpPr>
        <p:grpSpPr>
          <a:xfrm>
            <a:off x="791901" y="428670"/>
            <a:ext cx="1413179" cy="702516"/>
            <a:chOff x="639737" y="563141"/>
            <a:chExt cx="1413179" cy="702516"/>
          </a:xfrm>
        </p:grpSpPr>
        <p:sp>
          <p:nvSpPr>
            <p:cNvPr id="3" name="圆角矩形 2"/>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3200" dirty="0">
                <a:solidFill>
                  <a:srgbClr val="FF0000"/>
                </a:solidFill>
              </a:endParaRPr>
            </a:p>
          </p:txBody>
        </p:sp>
      </p:grpSp>
      <p:sp>
        <p:nvSpPr>
          <p:cNvPr id="7" name="文本框 6">
            <a:extLst>
              <a:ext uri="{FF2B5EF4-FFF2-40B4-BE49-F238E27FC236}">
                <a16:creationId xmlns:a16="http://schemas.microsoft.com/office/drawing/2014/main" id="{4CE03B3E-F181-4E67-8E3C-C6B8AF883678}"/>
              </a:ext>
            </a:extLst>
          </p:cNvPr>
          <p:cNvSpPr txBox="1"/>
          <p:nvPr/>
        </p:nvSpPr>
        <p:spPr>
          <a:xfrm>
            <a:off x="1874938" y="487539"/>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研 修 启 航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备 资 源</a:t>
            </a:r>
          </a:p>
        </p:txBody>
      </p:sp>
      <p:sp>
        <p:nvSpPr>
          <p:cNvPr id="13" name="矩形 12"/>
          <p:cNvSpPr/>
          <p:nvPr/>
        </p:nvSpPr>
        <p:spPr>
          <a:xfrm>
            <a:off x="6626133" y="4212239"/>
            <a:ext cx="4379717" cy="2446824"/>
          </a:xfrm>
          <a:prstGeom prst="rect">
            <a:avLst/>
          </a:prstGeom>
        </p:spPr>
        <p:txBody>
          <a:bodyPr wrap="square">
            <a:spAutoFit/>
          </a:bodyPr>
          <a:lstStyle/>
          <a:p>
            <a:pPr>
              <a:lnSpc>
                <a:spcPct val="150000"/>
              </a:lnSpc>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精心整合课程资源，分类别、分学科进行打包，提供的课程学时超过规定学时近一倍，充分满足学员自主选学的需求；针对目前处于新冠疫情特殊时期，我们也设置了相应的课程包，积极响应国家“停课不停学”的号召，帮助参训教师完成线上教学。</a:t>
            </a:r>
          </a:p>
        </p:txBody>
      </p:sp>
      <p:pic>
        <p:nvPicPr>
          <p:cNvPr id="14" name="图片 13"/>
          <p:cNvPicPr>
            <a:picLocks noChangeAspect="1"/>
          </p:cNvPicPr>
          <p:nvPr/>
        </p:nvPicPr>
        <p:blipFill>
          <a:blip r:embed="rId3"/>
          <a:stretch>
            <a:fillRect/>
          </a:stretch>
        </p:blipFill>
        <p:spPr>
          <a:xfrm>
            <a:off x="6367476" y="4300914"/>
            <a:ext cx="258657" cy="336254"/>
          </a:xfrm>
          <a:prstGeom prst="rect">
            <a:avLst/>
          </a:prstGeom>
        </p:spPr>
      </p:pic>
      <p:sp>
        <p:nvSpPr>
          <p:cNvPr id="15" name="圆角矩形 14"/>
          <p:cNvSpPr/>
          <p:nvPr/>
        </p:nvSpPr>
        <p:spPr>
          <a:xfrm>
            <a:off x="5437303" y="1756045"/>
            <a:ext cx="484094" cy="45055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微软雅黑" panose="020B0503020204020204" pitchFamily="34" charset="-122"/>
                <a:ea typeface="微软雅黑" panose="020B0503020204020204" pitchFamily="34" charset="-122"/>
              </a:rPr>
              <a:t>01</a:t>
            </a:r>
            <a:endParaRPr lang="zh-CN" altLang="en-US" sz="1600" b="1" dirty="0">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6804" y="1711200"/>
            <a:ext cx="4751093" cy="222100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圆角矩形 15"/>
          <p:cNvSpPr/>
          <p:nvPr/>
        </p:nvSpPr>
        <p:spPr>
          <a:xfrm>
            <a:off x="10763803" y="1775140"/>
            <a:ext cx="484094" cy="45055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微软雅黑" panose="020B0503020204020204" pitchFamily="34" charset="-122"/>
                <a:ea typeface="微软雅黑" panose="020B0503020204020204" pitchFamily="34" charset="-122"/>
              </a:rPr>
              <a:t>02</a:t>
            </a:r>
            <a:endParaRPr lang="zh-CN" altLang="en-US" sz="1600" b="1" dirty="0">
              <a:latin typeface="微软雅黑" panose="020B0503020204020204" pitchFamily="34" charset="-122"/>
              <a:ea typeface="微软雅黑" panose="020B0503020204020204" pitchFamily="34" charset="-122"/>
            </a:endParaRPr>
          </a:p>
        </p:txBody>
      </p:sp>
      <p:pic>
        <p:nvPicPr>
          <p:cNvPr id="409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41199" y="4282676"/>
            <a:ext cx="4480198" cy="233130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圆角矩形 16"/>
          <p:cNvSpPr/>
          <p:nvPr/>
        </p:nvSpPr>
        <p:spPr>
          <a:xfrm>
            <a:off x="5354198" y="4300914"/>
            <a:ext cx="567199" cy="450556"/>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微软雅黑" panose="020B0503020204020204" pitchFamily="34" charset="-122"/>
                <a:ea typeface="微软雅黑" panose="020B0503020204020204" pitchFamily="34" charset="-122"/>
              </a:rPr>
              <a:t>03</a:t>
            </a:r>
            <a:endParaRPr lang="zh-CN" altLang="en-US" sz="1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2432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a:stretch>
            <a:fillRect/>
          </a:stretch>
        </p:blipFill>
        <p:spPr>
          <a:xfrm>
            <a:off x="6091516" y="1567367"/>
            <a:ext cx="6100483" cy="3949589"/>
          </a:xfrm>
          <a:prstGeom prst="rect">
            <a:avLst/>
          </a:prstGeom>
        </p:spPr>
      </p:pic>
      <p:sp>
        <p:nvSpPr>
          <p:cNvPr id="14" name="Rectangle 20"/>
          <p:cNvSpPr/>
          <p:nvPr/>
        </p:nvSpPr>
        <p:spPr>
          <a:xfrm>
            <a:off x="6091518" y="1567367"/>
            <a:ext cx="6100482" cy="3949589"/>
          </a:xfrm>
          <a:prstGeom prst="rect">
            <a:avLst/>
          </a:prstGeom>
          <a:solidFill>
            <a:schemeClr val="bg2">
              <a:lumMod val="90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Light"/>
              <a:ea typeface="+mn-ea"/>
              <a:cs typeface="+mn-cs"/>
            </a:endParaRPr>
          </a:p>
        </p:txBody>
      </p:sp>
      <p:sp>
        <p:nvSpPr>
          <p:cNvPr id="12" name="Rectangle 20"/>
          <p:cNvSpPr/>
          <p:nvPr/>
        </p:nvSpPr>
        <p:spPr>
          <a:xfrm>
            <a:off x="-3322" y="1567367"/>
            <a:ext cx="6094840" cy="3949589"/>
          </a:xfrm>
          <a:prstGeom prst="rect">
            <a:avLst/>
          </a:prstGeom>
          <a:solidFill>
            <a:srgbClr val="FF0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Light"/>
              <a:ea typeface="+mn-ea"/>
              <a:cs typeface="+mn-cs"/>
            </a:endParaRPr>
          </a:p>
        </p:txBody>
      </p:sp>
      <p:grpSp>
        <p:nvGrpSpPr>
          <p:cNvPr id="4" name="组合 3"/>
          <p:cNvGrpSpPr/>
          <p:nvPr/>
        </p:nvGrpSpPr>
        <p:grpSpPr>
          <a:xfrm>
            <a:off x="791901" y="428670"/>
            <a:ext cx="1413179" cy="702516"/>
            <a:chOff x="639737" y="563141"/>
            <a:chExt cx="1413179" cy="702516"/>
          </a:xfrm>
        </p:grpSpPr>
        <p:sp>
          <p:nvSpPr>
            <p:cNvPr id="5" name="圆角矩形 4"/>
            <p:cNvSpPr/>
            <p:nvPr/>
          </p:nvSpPr>
          <p:spPr>
            <a:xfrm rot="2700000">
              <a:off x="639737" y="563141"/>
              <a:ext cx="702516" cy="702516"/>
            </a:xfrm>
            <a:prstGeom prst="round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13500000">
              <a:off x="1539753" y="768686"/>
              <a:ext cx="291422" cy="291423"/>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3500000">
              <a:off x="1829234" y="802555"/>
              <a:ext cx="223681" cy="223682"/>
            </a:xfrm>
            <a:prstGeom prst="rect">
              <a:avLst/>
            </a:prstGeom>
            <a:solidFill>
              <a:srgbClr val="FF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729266" y="622010"/>
              <a:ext cx="559769" cy="584775"/>
            </a:xfrm>
            <a:prstGeom prst="rect">
              <a:avLst/>
            </a:prstGeom>
          </p:spPr>
          <p:txBody>
            <a:bodyPr wrap="none">
              <a:spAutoFit/>
            </a:bodyPr>
            <a:lstStyle/>
            <a:p>
              <a:r>
                <a:rPr lang="en-US" altLang="zh-CN" sz="3200" dirty="0">
                  <a:solidFill>
                    <a:srgbClr val="FF0000"/>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3200" dirty="0">
                <a:solidFill>
                  <a:srgbClr val="FF0000"/>
                </a:solidFill>
              </a:endParaRPr>
            </a:p>
          </p:txBody>
        </p:sp>
      </p:grpSp>
      <p:sp>
        <p:nvSpPr>
          <p:cNvPr id="9" name="文本框 8">
            <a:extLst>
              <a:ext uri="{FF2B5EF4-FFF2-40B4-BE49-F238E27FC236}">
                <a16:creationId xmlns:a16="http://schemas.microsoft.com/office/drawing/2014/main" id="{4CE03B3E-F181-4E67-8E3C-C6B8AF883678}"/>
              </a:ext>
            </a:extLst>
          </p:cNvPr>
          <p:cNvSpPr txBox="1"/>
          <p:nvPr/>
        </p:nvSpPr>
        <p:spPr>
          <a:xfrm>
            <a:off x="1874938" y="487539"/>
            <a:ext cx="4800603"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b="0" dirty="0">
                <a:solidFill>
                  <a:srgbClr val="FF0000"/>
                </a:solidFill>
                <a:latin typeface="Calibri" panose="020F0502020204030204" pitchFamily="34" charset="0"/>
                <a:ea typeface="微软雅黑" panose="020B0503020204020204" pitchFamily="34" charset="-122"/>
                <a:sym typeface="Calibri" panose="020F0502020204030204" pitchFamily="34" charset="0"/>
              </a:rPr>
              <a:t>研 修 启 航 </a:t>
            </a:r>
            <a:r>
              <a:rPr lang="en-US" altLang="zh-CN" sz="3200" dirty="0">
                <a:solidFill>
                  <a:srgbClr val="FF0000"/>
                </a:solidFill>
                <a:latin typeface="Calibri" panose="020F0502020204030204" pitchFamily="34" charset="0"/>
                <a:ea typeface="微软雅黑" panose="020B0503020204020204" pitchFamily="34" charset="-122"/>
                <a:sym typeface="Calibri" panose="020F0502020204030204" pitchFamily="34" charset="0"/>
              </a:rPr>
              <a:t>· </a:t>
            </a:r>
            <a:r>
              <a:rPr lang="zh-CN" altLang="en-US" sz="3200" b="0" dirty="0">
                <a:solidFill>
                  <a:schemeClr val="tx1">
                    <a:lumMod val="85000"/>
                    <a:lumOff val="15000"/>
                  </a:schemeClr>
                </a:solidFill>
                <a:latin typeface="Calibri" panose="020F0502020204030204" pitchFamily="34" charset="0"/>
                <a:ea typeface="微软雅黑" panose="020B0503020204020204" pitchFamily="34" charset="-122"/>
                <a:sym typeface="Calibri" panose="020F0502020204030204" pitchFamily="34" charset="0"/>
              </a:rPr>
              <a:t>备 团 队</a:t>
            </a:r>
          </a:p>
        </p:txBody>
      </p:sp>
      <p:pic>
        <p:nvPicPr>
          <p:cNvPr id="11" name="图片 10"/>
          <p:cNvPicPr>
            <a:picLocks noChangeAspect="1"/>
          </p:cNvPicPr>
          <p:nvPr/>
        </p:nvPicPr>
        <p:blipFill>
          <a:blip r:embed="rId3"/>
          <a:stretch>
            <a:fillRect/>
          </a:stretch>
        </p:blipFill>
        <p:spPr>
          <a:xfrm>
            <a:off x="458772" y="2090068"/>
            <a:ext cx="5048723" cy="2904185"/>
          </a:xfrm>
          <a:prstGeom prst="rect">
            <a:avLst/>
          </a:prstGeom>
          <a:ln>
            <a:solidFill>
              <a:schemeClr val="bg1">
                <a:lumMod val="50000"/>
              </a:schemeClr>
            </a:solidFill>
          </a:ln>
          <a:effectLst/>
        </p:spPr>
      </p:pic>
      <p:pic>
        <p:nvPicPr>
          <p:cNvPr id="13" name="图片 12"/>
          <p:cNvPicPr>
            <a:picLocks noChangeAspect="1"/>
          </p:cNvPicPr>
          <p:nvPr/>
        </p:nvPicPr>
        <p:blipFill>
          <a:blip r:embed="rId4"/>
          <a:stretch>
            <a:fillRect/>
          </a:stretch>
        </p:blipFill>
        <p:spPr>
          <a:xfrm>
            <a:off x="6675541" y="2088472"/>
            <a:ext cx="5048723" cy="2905781"/>
          </a:xfrm>
          <a:prstGeom prst="rect">
            <a:avLst/>
          </a:prstGeom>
          <a:ln>
            <a:solidFill>
              <a:schemeClr val="bg1">
                <a:lumMod val="50000"/>
              </a:schemeClr>
            </a:solidFill>
          </a:ln>
        </p:spPr>
      </p:pic>
      <p:sp>
        <p:nvSpPr>
          <p:cNvPr id="16" name="矩形 15"/>
          <p:cNvSpPr/>
          <p:nvPr/>
        </p:nvSpPr>
        <p:spPr>
          <a:xfrm>
            <a:off x="775733" y="5700196"/>
            <a:ext cx="10600479" cy="923330"/>
          </a:xfrm>
          <a:prstGeom prst="rect">
            <a:avLst/>
          </a:prstGeom>
        </p:spPr>
        <p:txBody>
          <a:bodyPr wrap="square">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组建由正高级教师、特级教师、学科带头人、教坛新星等教师组成的学科辅导专家团队，负责各学科的辅导，达到名师引领、专家治教的目的。</a:t>
            </a:r>
            <a:endParaRPr lang="zh-CN" altLang="en-US" dirty="0"/>
          </a:p>
        </p:txBody>
      </p:sp>
      <p:pic>
        <p:nvPicPr>
          <p:cNvPr id="17" name="图片 16"/>
          <p:cNvPicPr>
            <a:picLocks noChangeAspect="1"/>
          </p:cNvPicPr>
          <p:nvPr/>
        </p:nvPicPr>
        <p:blipFill>
          <a:blip r:embed="rId5"/>
          <a:stretch>
            <a:fillRect/>
          </a:stretch>
        </p:blipFill>
        <p:spPr>
          <a:xfrm>
            <a:off x="517076" y="5762075"/>
            <a:ext cx="258657" cy="336254"/>
          </a:xfrm>
          <a:prstGeom prst="rect">
            <a:avLst/>
          </a:prstGeom>
        </p:spPr>
      </p:pic>
      <p:sp>
        <p:nvSpPr>
          <p:cNvPr id="18" name="KSO_Shape"/>
          <p:cNvSpPr>
            <a:spLocks/>
          </p:cNvSpPr>
          <p:nvPr/>
        </p:nvSpPr>
        <p:spPr bwMode="auto">
          <a:xfrm>
            <a:off x="5678473" y="3281981"/>
            <a:ext cx="826089" cy="518762"/>
          </a:xfrm>
          <a:custGeom>
            <a:avLst/>
            <a:gdLst>
              <a:gd name="T0" fmla="*/ 473584 w 6074"/>
              <a:gd name="T1" fmla="*/ 8161 h 4012"/>
              <a:gd name="T2" fmla="*/ 518433 w 6074"/>
              <a:gd name="T3" fmla="*/ 43317 h 4012"/>
              <a:gd name="T4" fmla="*/ 538820 w 6074"/>
              <a:gd name="T5" fmla="*/ 96679 h 4012"/>
              <a:gd name="T6" fmla="*/ 532861 w 6074"/>
              <a:gd name="T7" fmla="*/ 1188394 h 4012"/>
              <a:gd name="T8" fmla="*/ 500556 w 6074"/>
              <a:gd name="T9" fmla="*/ 1234537 h 4012"/>
              <a:gd name="T10" fmla="*/ 447866 w 6074"/>
              <a:gd name="T11" fmla="*/ 1257765 h 4012"/>
              <a:gd name="T12" fmla="*/ 75899 w 6074"/>
              <a:gd name="T13" fmla="*/ 1254312 h 4012"/>
              <a:gd name="T14" fmla="*/ 28541 w 6074"/>
              <a:gd name="T15" fmla="*/ 1223550 h 4012"/>
              <a:gd name="T16" fmla="*/ 2509 w 6074"/>
              <a:gd name="T17" fmla="*/ 1173014 h 4012"/>
              <a:gd name="T18" fmla="*/ 3764 w 6074"/>
              <a:gd name="T19" fmla="*/ 80670 h 4012"/>
              <a:gd name="T20" fmla="*/ 31990 w 6074"/>
              <a:gd name="T21" fmla="*/ 31389 h 4012"/>
              <a:gd name="T22" fmla="*/ 81231 w 6074"/>
              <a:gd name="T23" fmla="*/ 3139 h 4012"/>
              <a:gd name="T24" fmla="*/ 660822 w 6074"/>
              <a:gd name="T25" fmla="*/ 317659 h 4012"/>
              <a:gd name="T26" fmla="*/ 681522 w 6074"/>
              <a:gd name="T27" fmla="*/ 255194 h 4012"/>
              <a:gd name="T28" fmla="*/ 730135 w 6074"/>
              <a:gd name="T29" fmla="*/ 213133 h 4012"/>
              <a:gd name="T30" fmla="*/ 1782684 w 6074"/>
              <a:gd name="T31" fmla="*/ 201519 h 4012"/>
              <a:gd name="T32" fmla="*/ 1846037 w 6074"/>
              <a:gd name="T33" fmla="*/ 219096 h 4012"/>
              <a:gd name="T34" fmla="*/ 1890259 w 6074"/>
              <a:gd name="T35" fmla="*/ 265239 h 4012"/>
              <a:gd name="T36" fmla="*/ 1905000 w 6074"/>
              <a:gd name="T37" fmla="*/ 906520 h 4012"/>
              <a:gd name="T38" fmla="*/ 1890259 w 6074"/>
              <a:gd name="T39" fmla="*/ 964590 h 4012"/>
              <a:gd name="T40" fmla="*/ 1846037 w 6074"/>
              <a:gd name="T41" fmla="*/ 1011359 h 4012"/>
              <a:gd name="T42" fmla="*/ 1782684 w 6074"/>
              <a:gd name="T43" fmla="*/ 1028624 h 4012"/>
              <a:gd name="T44" fmla="*/ 730135 w 6074"/>
              <a:gd name="T45" fmla="*/ 1017010 h 4012"/>
              <a:gd name="T46" fmla="*/ 681522 w 6074"/>
              <a:gd name="T47" fmla="*/ 974948 h 4012"/>
              <a:gd name="T48" fmla="*/ 660822 w 6074"/>
              <a:gd name="T49" fmla="*/ 913111 h 4012"/>
              <a:gd name="T50" fmla="*/ 891655 w 6074"/>
              <a:gd name="T51" fmla="*/ 257705 h 4012"/>
              <a:gd name="T52" fmla="*/ 845238 w 6074"/>
              <a:gd name="T53" fmla="*/ 280305 h 4012"/>
              <a:gd name="T54" fmla="*/ 815757 w 6074"/>
              <a:gd name="T55" fmla="*/ 322681 h 4012"/>
              <a:gd name="T56" fmla="*/ 841788 w 6074"/>
              <a:gd name="T57" fmla="*/ 346223 h 4012"/>
              <a:gd name="T58" fmla="*/ 1715253 w 6074"/>
              <a:gd name="T59" fmla="*/ 356267 h 4012"/>
              <a:gd name="T60" fmla="*/ 1755711 w 6074"/>
              <a:gd name="T61" fmla="*/ 391109 h 4012"/>
              <a:gd name="T62" fmla="*/ 1772647 w 6074"/>
              <a:gd name="T63" fmla="*/ 442274 h 4012"/>
              <a:gd name="T64" fmla="*/ 1812479 w 6074"/>
              <a:gd name="T65" fmla="*/ 913111 h 4012"/>
              <a:gd name="T66" fmla="*/ 1842587 w 6074"/>
              <a:gd name="T67" fmla="*/ 356895 h 4012"/>
              <a:gd name="T68" fmla="*/ 1830042 w 6074"/>
              <a:gd name="T69" fmla="*/ 308870 h 4012"/>
              <a:gd name="T70" fmla="*/ 1793661 w 6074"/>
              <a:gd name="T71" fmla="*/ 270261 h 4012"/>
              <a:gd name="T72" fmla="*/ 1740971 w 6074"/>
              <a:gd name="T73" fmla="*/ 255508 h 4012"/>
              <a:gd name="T74" fmla="*/ 191315 w 6074"/>
              <a:gd name="T75" fmla="*/ 139996 h 4012"/>
              <a:gd name="T76" fmla="*/ 104126 w 6074"/>
              <a:gd name="T77" fmla="*/ 199007 h 4012"/>
              <a:gd name="T78" fmla="*/ 51436 w 6074"/>
              <a:gd name="T79" fmla="*/ 302906 h 4012"/>
              <a:gd name="T80" fmla="*/ 56767 w 6074"/>
              <a:gd name="T81" fmla="*/ 412454 h 4012"/>
              <a:gd name="T82" fmla="*/ 111339 w 6074"/>
              <a:gd name="T83" fmla="*/ 502541 h 4012"/>
              <a:gd name="T84" fmla="*/ 212015 w 6074"/>
              <a:gd name="T85" fmla="*/ 560297 h 4012"/>
              <a:gd name="T86" fmla="*/ 321786 w 6074"/>
              <a:gd name="T87" fmla="*/ 560297 h 4012"/>
              <a:gd name="T88" fmla="*/ 422462 w 6074"/>
              <a:gd name="T89" fmla="*/ 502541 h 4012"/>
              <a:gd name="T90" fmla="*/ 477034 w 6074"/>
              <a:gd name="T91" fmla="*/ 412454 h 4012"/>
              <a:gd name="T92" fmla="*/ 482366 w 6074"/>
              <a:gd name="T93" fmla="*/ 302906 h 4012"/>
              <a:gd name="T94" fmla="*/ 429989 w 6074"/>
              <a:gd name="T95" fmla="*/ 199007 h 4012"/>
              <a:gd name="T96" fmla="*/ 342486 w 6074"/>
              <a:gd name="T97" fmla="*/ 139996 h 4012"/>
              <a:gd name="T98" fmla="*/ 355345 w 6074"/>
              <a:gd name="T99" fmla="*/ 249544 h 4012"/>
              <a:gd name="T100" fmla="*/ 293559 w 6074"/>
              <a:gd name="T101" fmla="*/ 218155 h 4012"/>
              <a:gd name="T102" fmla="*/ 227697 w 6074"/>
              <a:gd name="T103" fmla="*/ 221294 h 4012"/>
              <a:gd name="T104" fmla="*/ 174066 w 6074"/>
              <a:gd name="T105" fmla="*/ 253938 h 4012"/>
              <a:gd name="T106" fmla="*/ 139566 w 6074"/>
              <a:gd name="T107" fmla="*/ 313892 h 4012"/>
              <a:gd name="T108" fmla="*/ 139566 w 6074"/>
              <a:gd name="T109" fmla="*/ 379809 h 4012"/>
              <a:gd name="T110" fmla="*/ 174066 w 6074"/>
              <a:gd name="T111" fmla="*/ 440076 h 4012"/>
              <a:gd name="T112" fmla="*/ 227697 w 6074"/>
              <a:gd name="T113" fmla="*/ 472407 h 4012"/>
              <a:gd name="T114" fmla="*/ 293559 w 6074"/>
              <a:gd name="T115" fmla="*/ 475860 h 4012"/>
              <a:gd name="T116" fmla="*/ 355345 w 6074"/>
              <a:gd name="T117" fmla="*/ 444157 h 4012"/>
              <a:gd name="T118" fmla="*/ 390472 w 6074"/>
              <a:gd name="T119" fmla="*/ 392365 h 4012"/>
              <a:gd name="T120" fmla="*/ 397058 w 6074"/>
              <a:gd name="T121" fmla="*/ 327075 h 4012"/>
              <a:gd name="T122" fmla="*/ 368204 w 6074"/>
              <a:gd name="T123" fmla="*/ 263355 h 40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74" h="4012">
                <a:moveTo>
                  <a:pt x="345" y="0"/>
                </a:moveTo>
                <a:lnTo>
                  <a:pt x="1377" y="0"/>
                </a:lnTo>
                <a:lnTo>
                  <a:pt x="1394" y="0"/>
                </a:lnTo>
                <a:lnTo>
                  <a:pt x="1412" y="1"/>
                </a:lnTo>
                <a:lnTo>
                  <a:pt x="1428" y="3"/>
                </a:lnTo>
                <a:lnTo>
                  <a:pt x="1446" y="6"/>
                </a:lnTo>
                <a:lnTo>
                  <a:pt x="1462" y="10"/>
                </a:lnTo>
                <a:lnTo>
                  <a:pt x="1479" y="15"/>
                </a:lnTo>
                <a:lnTo>
                  <a:pt x="1494" y="21"/>
                </a:lnTo>
                <a:lnTo>
                  <a:pt x="1510" y="26"/>
                </a:lnTo>
                <a:lnTo>
                  <a:pt x="1525" y="33"/>
                </a:lnTo>
                <a:lnTo>
                  <a:pt x="1540" y="41"/>
                </a:lnTo>
                <a:lnTo>
                  <a:pt x="1554" y="50"/>
                </a:lnTo>
                <a:lnTo>
                  <a:pt x="1569" y="59"/>
                </a:lnTo>
                <a:lnTo>
                  <a:pt x="1582" y="68"/>
                </a:lnTo>
                <a:lnTo>
                  <a:pt x="1596" y="78"/>
                </a:lnTo>
                <a:lnTo>
                  <a:pt x="1608" y="89"/>
                </a:lnTo>
                <a:lnTo>
                  <a:pt x="1619" y="100"/>
                </a:lnTo>
                <a:lnTo>
                  <a:pt x="1631" y="112"/>
                </a:lnTo>
                <a:lnTo>
                  <a:pt x="1641" y="124"/>
                </a:lnTo>
                <a:lnTo>
                  <a:pt x="1653" y="138"/>
                </a:lnTo>
                <a:lnTo>
                  <a:pt x="1661" y="151"/>
                </a:lnTo>
                <a:lnTo>
                  <a:pt x="1670" y="166"/>
                </a:lnTo>
                <a:lnTo>
                  <a:pt x="1679" y="180"/>
                </a:lnTo>
                <a:lnTo>
                  <a:pt x="1687" y="195"/>
                </a:lnTo>
                <a:lnTo>
                  <a:pt x="1694" y="209"/>
                </a:lnTo>
                <a:lnTo>
                  <a:pt x="1699" y="225"/>
                </a:lnTo>
                <a:lnTo>
                  <a:pt x="1705" y="241"/>
                </a:lnTo>
                <a:lnTo>
                  <a:pt x="1709" y="257"/>
                </a:lnTo>
                <a:lnTo>
                  <a:pt x="1714" y="274"/>
                </a:lnTo>
                <a:lnTo>
                  <a:pt x="1717" y="290"/>
                </a:lnTo>
                <a:lnTo>
                  <a:pt x="1718" y="308"/>
                </a:lnTo>
                <a:lnTo>
                  <a:pt x="1721" y="326"/>
                </a:lnTo>
                <a:lnTo>
                  <a:pt x="1721" y="343"/>
                </a:lnTo>
                <a:lnTo>
                  <a:pt x="1721" y="3668"/>
                </a:lnTo>
                <a:lnTo>
                  <a:pt x="1721" y="3685"/>
                </a:lnTo>
                <a:lnTo>
                  <a:pt x="1718" y="3703"/>
                </a:lnTo>
                <a:lnTo>
                  <a:pt x="1717" y="3720"/>
                </a:lnTo>
                <a:lnTo>
                  <a:pt x="1714" y="3737"/>
                </a:lnTo>
                <a:lnTo>
                  <a:pt x="1709" y="3753"/>
                </a:lnTo>
                <a:lnTo>
                  <a:pt x="1705" y="3770"/>
                </a:lnTo>
                <a:lnTo>
                  <a:pt x="1699" y="3786"/>
                </a:lnTo>
                <a:lnTo>
                  <a:pt x="1694" y="3801"/>
                </a:lnTo>
                <a:lnTo>
                  <a:pt x="1687" y="3817"/>
                </a:lnTo>
                <a:lnTo>
                  <a:pt x="1679" y="3831"/>
                </a:lnTo>
                <a:lnTo>
                  <a:pt x="1670" y="3846"/>
                </a:lnTo>
                <a:lnTo>
                  <a:pt x="1661" y="3859"/>
                </a:lnTo>
                <a:lnTo>
                  <a:pt x="1653" y="3873"/>
                </a:lnTo>
                <a:lnTo>
                  <a:pt x="1641" y="3886"/>
                </a:lnTo>
                <a:lnTo>
                  <a:pt x="1631" y="3898"/>
                </a:lnTo>
                <a:lnTo>
                  <a:pt x="1619" y="3910"/>
                </a:lnTo>
                <a:lnTo>
                  <a:pt x="1608" y="3922"/>
                </a:lnTo>
                <a:lnTo>
                  <a:pt x="1596" y="3933"/>
                </a:lnTo>
                <a:lnTo>
                  <a:pt x="1582" y="3943"/>
                </a:lnTo>
                <a:lnTo>
                  <a:pt x="1569" y="3953"/>
                </a:lnTo>
                <a:lnTo>
                  <a:pt x="1554" y="3962"/>
                </a:lnTo>
                <a:lnTo>
                  <a:pt x="1540" y="3970"/>
                </a:lnTo>
                <a:lnTo>
                  <a:pt x="1525" y="3977"/>
                </a:lnTo>
                <a:lnTo>
                  <a:pt x="1510" y="3984"/>
                </a:lnTo>
                <a:lnTo>
                  <a:pt x="1494" y="3991"/>
                </a:lnTo>
                <a:lnTo>
                  <a:pt x="1479" y="3996"/>
                </a:lnTo>
                <a:lnTo>
                  <a:pt x="1462" y="4001"/>
                </a:lnTo>
                <a:lnTo>
                  <a:pt x="1446" y="4004"/>
                </a:lnTo>
                <a:lnTo>
                  <a:pt x="1428" y="4007"/>
                </a:lnTo>
                <a:lnTo>
                  <a:pt x="1412" y="4010"/>
                </a:lnTo>
                <a:lnTo>
                  <a:pt x="1394" y="4011"/>
                </a:lnTo>
                <a:lnTo>
                  <a:pt x="1377" y="4012"/>
                </a:lnTo>
                <a:lnTo>
                  <a:pt x="345" y="4012"/>
                </a:lnTo>
                <a:lnTo>
                  <a:pt x="327" y="4011"/>
                </a:lnTo>
                <a:lnTo>
                  <a:pt x="309" y="4010"/>
                </a:lnTo>
                <a:lnTo>
                  <a:pt x="293" y="4007"/>
                </a:lnTo>
                <a:lnTo>
                  <a:pt x="276" y="4004"/>
                </a:lnTo>
                <a:lnTo>
                  <a:pt x="259" y="4001"/>
                </a:lnTo>
                <a:lnTo>
                  <a:pt x="242" y="3996"/>
                </a:lnTo>
                <a:lnTo>
                  <a:pt x="227" y="3991"/>
                </a:lnTo>
                <a:lnTo>
                  <a:pt x="211" y="3984"/>
                </a:lnTo>
                <a:lnTo>
                  <a:pt x="196" y="3977"/>
                </a:lnTo>
                <a:lnTo>
                  <a:pt x="181" y="3970"/>
                </a:lnTo>
                <a:lnTo>
                  <a:pt x="167" y="3962"/>
                </a:lnTo>
                <a:lnTo>
                  <a:pt x="153" y="3953"/>
                </a:lnTo>
                <a:lnTo>
                  <a:pt x="140" y="3943"/>
                </a:lnTo>
                <a:lnTo>
                  <a:pt x="126" y="3933"/>
                </a:lnTo>
                <a:lnTo>
                  <a:pt x="114" y="3922"/>
                </a:lnTo>
                <a:lnTo>
                  <a:pt x="102" y="3910"/>
                </a:lnTo>
                <a:lnTo>
                  <a:pt x="91" y="3898"/>
                </a:lnTo>
                <a:lnTo>
                  <a:pt x="80" y="3886"/>
                </a:lnTo>
                <a:lnTo>
                  <a:pt x="70" y="3873"/>
                </a:lnTo>
                <a:lnTo>
                  <a:pt x="60" y="3859"/>
                </a:lnTo>
                <a:lnTo>
                  <a:pt x="51" y="3846"/>
                </a:lnTo>
                <a:lnTo>
                  <a:pt x="43" y="3831"/>
                </a:lnTo>
                <a:lnTo>
                  <a:pt x="35" y="3817"/>
                </a:lnTo>
                <a:lnTo>
                  <a:pt x="28" y="3801"/>
                </a:lnTo>
                <a:lnTo>
                  <a:pt x="22" y="3786"/>
                </a:lnTo>
                <a:lnTo>
                  <a:pt x="16" y="3770"/>
                </a:lnTo>
                <a:lnTo>
                  <a:pt x="12" y="3753"/>
                </a:lnTo>
                <a:lnTo>
                  <a:pt x="8" y="3737"/>
                </a:lnTo>
                <a:lnTo>
                  <a:pt x="5" y="3720"/>
                </a:lnTo>
                <a:lnTo>
                  <a:pt x="3" y="3703"/>
                </a:lnTo>
                <a:lnTo>
                  <a:pt x="2" y="3685"/>
                </a:lnTo>
                <a:lnTo>
                  <a:pt x="0" y="3668"/>
                </a:lnTo>
                <a:lnTo>
                  <a:pt x="0" y="343"/>
                </a:lnTo>
                <a:lnTo>
                  <a:pt x="2" y="326"/>
                </a:lnTo>
                <a:lnTo>
                  <a:pt x="3" y="308"/>
                </a:lnTo>
                <a:lnTo>
                  <a:pt x="5" y="290"/>
                </a:lnTo>
                <a:lnTo>
                  <a:pt x="8" y="274"/>
                </a:lnTo>
                <a:lnTo>
                  <a:pt x="12" y="257"/>
                </a:lnTo>
                <a:lnTo>
                  <a:pt x="16" y="241"/>
                </a:lnTo>
                <a:lnTo>
                  <a:pt x="22" y="225"/>
                </a:lnTo>
                <a:lnTo>
                  <a:pt x="28" y="209"/>
                </a:lnTo>
                <a:lnTo>
                  <a:pt x="35" y="195"/>
                </a:lnTo>
                <a:lnTo>
                  <a:pt x="43" y="180"/>
                </a:lnTo>
                <a:lnTo>
                  <a:pt x="51" y="166"/>
                </a:lnTo>
                <a:lnTo>
                  <a:pt x="60" y="151"/>
                </a:lnTo>
                <a:lnTo>
                  <a:pt x="70" y="138"/>
                </a:lnTo>
                <a:lnTo>
                  <a:pt x="80" y="124"/>
                </a:lnTo>
                <a:lnTo>
                  <a:pt x="91" y="112"/>
                </a:lnTo>
                <a:lnTo>
                  <a:pt x="102" y="100"/>
                </a:lnTo>
                <a:lnTo>
                  <a:pt x="114" y="89"/>
                </a:lnTo>
                <a:lnTo>
                  <a:pt x="126" y="78"/>
                </a:lnTo>
                <a:lnTo>
                  <a:pt x="140" y="68"/>
                </a:lnTo>
                <a:lnTo>
                  <a:pt x="153" y="59"/>
                </a:lnTo>
                <a:lnTo>
                  <a:pt x="167" y="50"/>
                </a:lnTo>
                <a:lnTo>
                  <a:pt x="181" y="41"/>
                </a:lnTo>
                <a:lnTo>
                  <a:pt x="196" y="33"/>
                </a:lnTo>
                <a:lnTo>
                  <a:pt x="211" y="26"/>
                </a:lnTo>
                <a:lnTo>
                  <a:pt x="227" y="21"/>
                </a:lnTo>
                <a:lnTo>
                  <a:pt x="242" y="15"/>
                </a:lnTo>
                <a:lnTo>
                  <a:pt x="259" y="10"/>
                </a:lnTo>
                <a:lnTo>
                  <a:pt x="276" y="6"/>
                </a:lnTo>
                <a:lnTo>
                  <a:pt x="293" y="3"/>
                </a:lnTo>
                <a:lnTo>
                  <a:pt x="309" y="1"/>
                </a:lnTo>
                <a:lnTo>
                  <a:pt x="327" y="0"/>
                </a:lnTo>
                <a:lnTo>
                  <a:pt x="345" y="0"/>
                </a:lnTo>
                <a:close/>
                <a:moveTo>
                  <a:pt x="1847" y="1158"/>
                </a:moveTo>
                <a:lnTo>
                  <a:pt x="2106" y="1158"/>
                </a:lnTo>
                <a:lnTo>
                  <a:pt x="2106" y="1030"/>
                </a:lnTo>
                <a:lnTo>
                  <a:pt x="2107" y="1012"/>
                </a:lnTo>
                <a:lnTo>
                  <a:pt x="2108" y="991"/>
                </a:lnTo>
                <a:lnTo>
                  <a:pt x="2112" y="971"/>
                </a:lnTo>
                <a:lnTo>
                  <a:pt x="2115" y="952"/>
                </a:lnTo>
                <a:lnTo>
                  <a:pt x="2120" y="934"/>
                </a:lnTo>
                <a:lnTo>
                  <a:pt x="2124" y="916"/>
                </a:lnTo>
                <a:lnTo>
                  <a:pt x="2131" y="898"/>
                </a:lnTo>
                <a:lnTo>
                  <a:pt x="2137" y="880"/>
                </a:lnTo>
                <a:lnTo>
                  <a:pt x="2145" y="862"/>
                </a:lnTo>
                <a:lnTo>
                  <a:pt x="2154" y="845"/>
                </a:lnTo>
                <a:lnTo>
                  <a:pt x="2163" y="829"/>
                </a:lnTo>
                <a:lnTo>
                  <a:pt x="2173" y="813"/>
                </a:lnTo>
                <a:lnTo>
                  <a:pt x="2184" y="799"/>
                </a:lnTo>
                <a:lnTo>
                  <a:pt x="2197" y="783"/>
                </a:lnTo>
                <a:lnTo>
                  <a:pt x="2209" y="770"/>
                </a:lnTo>
                <a:lnTo>
                  <a:pt x="2221" y="755"/>
                </a:lnTo>
                <a:lnTo>
                  <a:pt x="2234" y="743"/>
                </a:lnTo>
                <a:lnTo>
                  <a:pt x="2249" y="731"/>
                </a:lnTo>
                <a:lnTo>
                  <a:pt x="2263" y="718"/>
                </a:lnTo>
                <a:lnTo>
                  <a:pt x="2279" y="708"/>
                </a:lnTo>
                <a:lnTo>
                  <a:pt x="2295" y="698"/>
                </a:lnTo>
                <a:lnTo>
                  <a:pt x="2311" y="688"/>
                </a:lnTo>
                <a:lnTo>
                  <a:pt x="2328" y="679"/>
                </a:lnTo>
                <a:lnTo>
                  <a:pt x="2345" y="672"/>
                </a:lnTo>
                <a:lnTo>
                  <a:pt x="2363" y="665"/>
                </a:lnTo>
                <a:lnTo>
                  <a:pt x="2380" y="659"/>
                </a:lnTo>
                <a:lnTo>
                  <a:pt x="2399" y="654"/>
                </a:lnTo>
                <a:lnTo>
                  <a:pt x="2418" y="649"/>
                </a:lnTo>
                <a:lnTo>
                  <a:pt x="2437" y="646"/>
                </a:lnTo>
                <a:lnTo>
                  <a:pt x="2457" y="644"/>
                </a:lnTo>
                <a:lnTo>
                  <a:pt x="2476" y="642"/>
                </a:lnTo>
                <a:lnTo>
                  <a:pt x="2496" y="642"/>
                </a:lnTo>
                <a:lnTo>
                  <a:pt x="5684" y="642"/>
                </a:lnTo>
                <a:lnTo>
                  <a:pt x="5704" y="642"/>
                </a:lnTo>
                <a:lnTo>
                  <a:pt x="5724" y="644"/>
                </a:lnTo>
                <a:lnTo>
                  <a:pt x="5744" y="646"/>
                </a:lnTo>
                <a:lnTo>
                  <a:pt x="5763" y="649"/>
                </a:lnTo>
                <a:lnTo>
                  <a:pt x="5782" y="654"/>
                </a:lnTo>
                <a:lnTo>
                  <a:pt x="5799" y="659"/>
                </a:lnTo>
                <a:lnTo>
                  <a:pt x="5817" y="665"/>
                </a:lnTo>
                <a:lnTo>
                  <a:pt x="5835" y="672"/>
                </a:lnTo>
                <a:lnTo>
                  <a:pt x="5853" y="679"/>
                </a:lnTo>
                <a:lnTo>
                  <a:pt x="5870" y="688"/>
                </a:lnTo>
                <a:lnTo>
                  <a:pt x="5886" y="698"/>
                </a:lnTo>
                <a:lnTo>
                  <a:pt x="5902" y="708"/>
                </a:lnTo>
                <a:lnTo>
                  <a:pt x="5916" y="718"/>
                </a:lnTo>
                <a:lnTo>
                  <a:pt x="5932" y="731"/>
                </a:lnTo>
                <a:lnTo>
                  <a:pt x="5945" y="743"/>
                </a:lnTo>
                <a:lnTo>
                  <a:pt x="5960" y="755"/>
                </a:lnTo>
                <a:lnTo>
                  <a:pt x="5972" y="770"/>
                </a:lnTo>
                <a:lnTo>
                  <a:pt x="5984" y="783"/>
                </a:lnTo>
                <a:lnTo>
                  <a:pt x="5997" y="799"/>
                </a:lnTo>
                <a:lnTo>
                  <a:pt x="6007" y="813"/>
                </a:lnTo>
                <a:lnTo>
                  <a:pt x="6017" y="829"/>
                </a:lnTo>
                <a:lnTo>
                  <a:pt x="6027" y="845"/>
                </a:lnTo>
                <a:lnTo>
                  <a:pt x="6036" y="862"/>
                </a:lnTo>
                <a:lnTo>
                  <a:pt x="6044" y="880"/>
                </a:lnTo>
                <a:lnTo>
                  <a:pt x="6050" y="898"/>
                </a:lnTo>
                <a:lnTo>
                  <a:pt x="6056" y="916"/>
                </a:lnTo>
                <a:lnTo>
                  <a:pt x="6061" y="934"/>
                </a:lnTo>
                <a:lnTo>
                  <a:pt x="6066" y="952"/>
                </a:lnTo>
                <a:lnTo>
                  <a:pt x="6069" y="971"/>
                </a:lnTo>
                <a:lnTo>
                  <a:pt x="6071" y="991"/>
                </a:lnTo>
                <a:lnTo>
                  <a:pt x="6074" y="1012"/>
                </a:lnTo>
                <a:lnTo>
                  <a:pt x="6074" y="1030"/>
                </a:lnTo>
                <a:lnTo>
                  <a:pt x="6074" y="2888"/>
                </a:lnTo>
                <a:lnTo>
                  <a:pt x="6074" y="2909"/>
                </a:lnTo>
                <a:lnTo>
                  <a:pt x="6071" y="2927"/>
                </a:lnTo>
                <a:lnTo>
                  <a:pt x="6069" y="2948"/>
                </a:lnTo>
                <a:lnTo>
                  <a:pt x="6066" y="2966"/>
                </a:lnTo>
                <a:lnTo>
                  <a:pt x="6061" y="2985"/>
                </a:lnTo>
                <a:lnTo>
                  <a:pt x="6056" y="3003"/>
                </a:lnTo>
                <a:lnTo>
                  <a:pt x="6050" y="3022"/>
                </a:lnTo>
                <a:lnTo>
                  <a:pt x="6044" y="3040"/>
                </a:lnTo>
                <a:lnTo>
                  <a:pt x="6036" y="3057"/>
                </a:lnTo>
                <a:lnTo>
                  <a:pt x="6027" y="3073"/>
                </a:lnTo>
                <a:lnTo>
                  <a:pt x="6017" y="3090"/>
                </a:lnTo>
                <a:lnTo>
                  <a:pt x="6007" y="3106"/>
                </a:lnTo>
                <a:lnTo>
                  <a:pt x="5997" y="3121"/>
                </a:lnTo>
                <a:lnTo>
                  <a:pt x="5984" y="3136"/>
                </a:lnTo>
                <a:lnTo>
                  <a:pt x="5972" y="3150"/>
                </a:lnTo>
                <a:lnTo>
                  <a:pt x="5960" y="3164"/>
                </a:lnTo>
                <a:lnTo>
                  <a:pt x="5945" y="3176"/>
                </a:lnTo>
                <a:lnTo>
                  <a:pt x="5932" y="3188"/>
                </a:lnTo>
                <a:lnTo>
                  <a:pt x="5916" y="3201"/>
                </a:lnTo>
                <a:lnTo>
                  <a:pt x="5902" y="3211"/>
                </a:lnTo>
                <a:lnTo>
                  <a:pt x="5886" y="3222"/>
                </a:lnTo>
                <a:lnTo>
                  <a:pt x="5870" y="3231"/>
                </a:lnTo>
                <a:lnTo>
                  <a:pt x="5853" y="3240"/>
                </a:lnTo>
                <a:lnTo>
                  <a:pt x="5835" y="3247"/>
                </a:lnTo>
                <a:lnTo>
                  <a:pt x="5817" y="3254"/>
                </a:lnTo>
                <a:lnTo>
                  <a:pt x="5799" y="3261"/>
                </a:lnTo>
                <a:lnTo>
                  <a:pt x="5782" y="3265"/>
                </a:lnTo>
                <a:lnTo>
                  <a:pt x="5763" y="3270"/>
                </a:lnTo>
                <a:lnTo>
                  <a:pt x="5744" y="3273"/>
                </a:lnTo>
                <a:lnTo>
                  <a:pt x="5724" y="3276"/>
                </a:lnTo>
                <a:lnTo>
                  <a:pt x="5704" y="3277"/>
                </a:lnTo>
                <a:lnTo>
                  <a:pt x="5684" y="3277"/>
                </a:lnTo>
                <a:lnTo>
                  <a:pt x="2496" y="3277"/>
                </a:lnTo>
                <a:lnTo>
                  <a:pt x="2476" y="3277"/>
                </a:lnTo>
                <a:lnTo>
                  <a:pt x="2457" y="3276"/>
                </a:lnTo>
                <a:lnTo>
                  <a:pt x="2437" y="3273"/>
                </a:lnTo>
                <a:lnTo>
                  <a:pt x="2418" y="3270"/>
                </a:lnTo>
                <a:lnTo>
                  <a:pt x="2399" y="3265"/>
                </a:lnTo>
                <a:lnTo>
                  <a:pt x="2380" y="3261"/>
                </a:lnTo>
                <a:lnTo>
                  <a:pt x="2363" y="3254"/>
                </a:lnTo>
                <a:lnTo>
                  <a:pt x="2345" y="3247"/>
                </a:lnTo>
                <a:lnTo>
                  <a:pt x="2328" y="3240"/>
                </a:lnTo>
                <a:lnTo>
                  <a:pt x="2311" y="3231"/>
                </a:lnTo>
                <a:lnTo>
                  <a:pt x="2295" y="3222"/>
                </a:lnTo>
                <a:lnTo>
                  <a:pt x="2279" y="3211"/>
                </a:lnTo>
                <a:lnTo>
                  <a:pt x="2263" y="3201"/>
                </a:lnTo>
                <a:lnTo>
                  <a:pt x="2249" y="3188"/>
                </a:lnTo>
                <a:lnTo>
                  <a:pt x="2234" y="3176"/>
                </a:lnTo>
                <a:lnTo>
                  <a:pt x="2221" y="3164"/>
                </a:lnTo>
                <a:lnTo>
                  <a:pt x="2209" y="3150"/>
                </a:lnTo>
                <a:lnTo>
                  <a:pt x="2197" y="3136"/>
                </a:lnTo>
                <a:lnTo>
                  <a:pt x="2184" y="3121"/>
                </a:lnTo>
                <a:lnTo>
                  <a:pt x="2173" y="3106"/>
                </a:lnTo>
                <a:lnTo>
                  <a:pt x="2163" y="3090"/>
                </a:lnTo>
                <a:lnTo>
                  <a:pt x="2154" y="3073"/>
                </a:lnTo>
                <a:lnTo>
                  <a:pt x="2145" y="3057"/>
                </a:lnTo>
                <a:lnTo>
                  <a:pt x="2137" y="3040"/>
                </a:lnTo>
                <a:lnTo>
                  <a:pt x="2131" y="3022"/>
                </a:lnTo>
                <a:lnTo>
                  <a:pt x="2124" y="3003"/>
                </a:lnTo>
                <a:lnTo>
                  <a:pt x="2120" y="2985"/>
                </a:lnTo>
                <a:lnTo>
                  <a:pt x="2115" y="2966"/>
                </a:lnTo>
                <a:lnTo>
                  <a:pt x="2112" y="2948"/>
                </a:lnTo>
                <a:lnTo>
                  <a:pt x="2108" y="2927"/>
                </a:lnTo>
                <a:lnTo>
                  <a:pt x="2107" y="2909"/>
                </a:lnTo>
                <a:lnTo>
                  <a:pt x="2106" y="2888"/>
                </a:lnTo>
                <a:lnTo>
                  <a:pt x="2106" y="1685"/>
                </a:lnTo>
                <a:lnTo>
                  <a:pt x="1847" y="1685"/>
                </a:lnTo>
                <a:lnTo>
                  <a:pt x="1847" y="1158"/>
                </a:lnTo>
                <a:close/>
                <a:moveTo>
                  <a:pt x="2906" y="814"/>
                </a:moveTo>
                <a:lnTo>
                  <a:pt x="2906" y="814"/>
                </a:lnTo>
                <a:lnTo>
                  <a:pt x="2890" y="814"/>
                </a:lnTo>
                <a:lnTo>
                  <a:pt x="2874" y="816"/>
                </a:lnTo>
                <a:lnTo>
                  <a:pt x="2859" y="818"/>
                </a:lnTo>
                <a:lnTo>
                  <a:pt x="2843" y="821"/>
                </a:lnTo>
                <a:lnTo>
                  <a:pt x="2828" y="824"/>
                </a:lnTo>
                <a:lnTo>
                  <a:pt x="2813" y="828"/>
                </a:lnTo>
                <a:lnTo>
                  <a:pt x="2799" y="833"/>
                </a:lnTo>
                <a:lnTo>
                  <a:pt x="2784" y="839"/>
                </a:lnTo>
                <a:lnTo>
                  <a:pt x="2771" y="844"/>
                </a:lnTo>
                <a:lnTo>
                  <a:pt x="2757" y="851"/>
                </a:lnTo>
                <a:lnTo>
                  <a:pt x="2744" y="859"/>
                </a:lnTo>
                <a:lnTo>
                  <a:pt x="2731" y="867"/>
                </a:lnTo>
                <a:lnTo>
                  <a:pt x="2718" y="874"/>
                </a:lnTo>
                <a:lnTo>
                  <a:pt x="2706" y="883"/>
                </a:lnTo>
                <a:lnTo>
                  <a:pt x="2695" y="893"/>
                </a:lnTo>
                <a:lnTo>
                  <a:pt x="2684" y="903"/>
                </a:lnTo>
                <a:lnTo>
                  <a:pt x="2673" y="913"/>
                </a:lnTo>
                <a:lnTo>
                  <a:pt x="2663" y="925"/>
                </a:lnTo>
                <a:lnTo>
                  <a:pt x="2654" y="937"/>
                </a:lnTo>
                <a:lnTo>
                  <a:pt x="2644" y="948"/>
                </a:lnTo>
                <a:lnTo>
                  <a:pt x="2636" y="960"/>
                </a:lnTo>
                <a:lnTo>
                  <a:pt x="2628" y="974"/>
                </a:lnTo>
                <a:lnTo>
                  <a:pt x="2620" y="987"/>
                </a:lnTo>
                <a:lnTo>
                  <a:pt x="2613" y="1000"/>
                </a:lnTo>
                <a:lnTo>
                  <a:pt x="2607" y="1014"/>
                </a:lnTo>
                <a:lnTo>
                  <a:pt x="2601" y="1028"/>
                </a:lnTo>
                <a:lnTo>
                  <a:pt x="2597" y="1043"/>
                </a:lnTo>
                <a:lnTo>
                  <a:pt x="2592" y="1057"/>
                </a:lnTo>
                <a:lnTo>
                  <a:pt x="2589" y="1073"/>
                </a:lnTo>
                <a:lnTo>
                  <a:pt x="2587" y="1087"/>
                </a:lnTo>
                <a:lnTo>
                  <a:pt x="2584" y="1103"/>
                </a:lnTo>
                <a:lnTo>
                  <a:pt x="2583" y="1120"/>
                </a:lnTo>
                <a:lnTo>
                  <a:pt x="2607" y="1112"/>
                </a:lnTo>
                <a:lnTo>
                  <a:pt x="2632" y="1107"/>
                </a:lnTo>
                <a:lnTo>
                  <a:pt x="2658" y="1104"/>
                </a:lnTo>
                <a:lnTo>
                  <a:pt x="2684" y="1103"/>
                </a:lnTo>
                <a:lnTo>
                  <a:pt x="5329" y="1103"/>
                </a:lnTo>
                <a:lnTo>
                  <a:pt x="5346" y="1103"/>
                </a:lnTo>
                <a:lnTo>
                  <a:pt x="5362" y="1105"/>
                </a:lnTo>
                <a:lnTo>
                  <a:pt x="5378" y="1106"/>
                </a:lnTo>
                <a:lnTo>
                  <a:pt x="5394" y="1110"/>
                </a:lnTo>
                <a:lnTo>
                  <a:pt x="5409" y="1113"/>
                </a:lnTo>
                <a:lnTo>
                  <a:pt x="5425" y="1117"/>
                </a:lnTo>
                <a:lnTo>
                  <a:pt x="5440" y="1123"/>
                </a:lnTo>
                <a:lnTo>
                  <a:pt x="5455" y="1129"/>
                </a:lnTo>
                <a:lnTo>
                  <a:pt x="5469" y="1135"/>
                </a:lnTo>
                <a:lnTo>
                  <a:pt x="5483" y="1142"/>
                </a:lnTo>
                <a:lnTo>
                  <a:pt x="5496" y="1150"/>
                </a:lnTo>
                <a:lnTo>
                  <a:pt x="5510" y="1159"/>
                </a:lnTo>
                <a:lnTo>
                  <a:pt x="5522" y="1168"/>
                </a:lnTo>
                <a:lnTo>
                  <a:pt x="5534" y="1178"/>
                </a:lnTo>
                <a:lnTo>
                  <a:pt x="5546" y="1188"/>
                </a:lnTo>
                <a:lnTo>
                  <a:pt x="5558" y="1198"/>
                </a:lnTo>
                <a:lnTo>
                  <a:pt x="5569" y="1209"/>
                </a:lnTo>
                <a:lnTo>
                  <a:pt x="5579" y="1221"/>
                </a:lnTo>
                <a:lnTo>
                  <a:pt x="5588" y="1233"/>
                </a:lnTo>
                <a:lnTo>
                  <a:pt x="5598" y="1246"/>
                </a:lnTo>
                <a:lnTo>
                  <a:pt x="5605" y="1259"/>
                </a:lnTo>
                <a:lnTo>
                  <a:pt x="5613" y="1272"/>
                </a:lnTo>
                <a:lnTo>
                  <a:pt x="5621" y="1287"/>
                </a:lnTo>
                <a:lnTo>
                  <a:pt x="5627" y="1301"/>
                </a:lnTo>
                <a:lnTo>
                  <a:pt x="5633" y="1316"/>
                </a:lnTo>
                <a:lnTo>
                  <a:pt x="5638" y="1330"/>
                </a:lnTo>
                <a:lnTo>
                  <a:pt x="5642" y="1346"/>
                </a:lnTo>
                <a:lnTo>
                  <a:pt x="5646" y="1362"/>
                </a:lnTo>
                <a:lnTo>
                  <a:pt x="5649" y="1377"/>
                </a:lnTo>
                <a:lnTo>
                  <a:pt x="5651" y="1394"/>
                </a:lnTo>
                <a:lnTo>
                  <a:pt x="5652" y="1409"/>
                </a:lnTo>
                <a:lnTo>
                  <a:pt x="5652" y="1426"/>
                </a:lnTo>
                <a:lnTo>
                  <a:pt x="5652" y="2968"/>
                </a:lnTo>
                <a:lnTo>
                  <a:pt x="5652" y="2987"/>
                </a:lnTo>
                <a:lnTo>
                  <a:pt x="5676" y="2978"/>
                </a:lnTo>
                <a:lnTo>
                  <a:pt x="5699" y="2966"/>
                </a:lnTo>
                <a:lnTo>
                  <a:pt x="5720" y="2954"/>
                </a:lnTo>
                <a:lnTo>
                  <a:pt x="5741" y="2941"/>
                </a:lnTo>
                <a:lnTo>
                  <a:pt x="5760" y="2925"/>
                </a:lnTo>
                <a:lnTo>
                  <a:pt x="5779" y="2909"/>
                </a:lnTo>
                <a:lnTo>
                  <a:pt x="5796" y="2890"/>
                </a:lnTo>
                <a:lnTo>
                  <a:pt x="5812" y="2871"/>
                </a:lnTo>
                <a:lnTo>
                  <a:pt x="5826" y="2849"/>
                </a:lnTo>
                <a:lnTo>
                  <a:pt x="5838" y="2828"/>
                </a:lnTo>
                <a:lnTo>
                  <a:pt x="5850" y="2805"/>
                </a:lnTo>
                <a:lnTo>
                  <a:pt x="5859" y="2781"/>
                </a:lnTo>
                <a:lnTo>
                  <a:pt x="5865" y="2757"/>
                </a:lnTo>
                <a:lnTo>
                  <a:pt x="5871" y="2731"/>
                </a:lnTo>
                <a:lnTo>
                  <a:pt x="5874" y="2706"/>
                </a:lnTo>
                <a:lnTo>
                  <a:pt x="5875" y="2679"/>
                </a:lnTo>
                <a:lnTo>
                  <a:pt x="5875" y="1137"/>
                </a:lnTo>
                <a:lnTo>
                  <a:pt x="5874" y="1122"/>
                </a:lnTo>
                <a:lnTo>
                  <a:pt x="5873" y="1105"/>
                </a:lnTo>
                <a:lnTo>
                  <a:pt x="5871" y="1088"/>
                </a:lnTo>
                <a:lnTo>
                  <a:pt x="5869" y="1073"/>
                </a:lnTo>
                <a:lnTo>
                  <a:pt x="5864" y="1057"/>
                </a:lnTo>
                <a:lnTo>
                  <a:pt x="5860" y="1042"/>
                </a:lnTo>
                <a:lnTo>
                  <a:pt x="5855" y="1027"/>
                </a:lnTo>
                <a:lnTo>
                  <a:pt x="5850" y="1013"/>
                </a:lnTo>
                <a:lnTo>
                  <a:pt x="5843" y="998"/>
                </a:lnTo>
                <a:lnTo>
                  <a:pt x="5835" y="984"/>
                </a:lnTo>
                <a:lnTo>
                  <a:pt x="5827" y="970"/>
                </a:lnTo>
                <a:lnTo>
                  <a:pt x="5820" y="957"/>
                </a:lnTo>
                <a:lnTo>
                  <a:pt x="5811" y="945"/>
                </a:lnTo>
                <a:lnTo>
                  <a:pt x="5801" y="932"/>
                </a:lnTo>
                <a:lnTo>
                  <a:pt x="5791" y="920"/>
                </a:lnTo>
                <a:lnTo>
                  <a:pt x="5779" y="909"/>
                </a:lnTo>
                <a:lnTo>
                  <a:pt x="5768" y="899"/>
                </a:lnTo>
                <a:lnTo>
                  <a:pt x="5757" y="889"/>
                </a:lnTo>
                <a:lnTo>
                  <a:pt x="5745" y="879"/>
                </a:lnTo>
                <a:lnTo>
                  <a:pt x="5731" y="870"/>
                </a:lnTo>
                <a:lnTo>
                  <a:pt x="5719" y="861"/>
                </a:lnTo>
                <a:lnTo>
                  <a:pt x="5705" y="853"/>
                </a:lnTo>
                <a:lnTo>
                  <a:pt x="5691" y="847"/>
                </a:lnTo>
                <a:lnTo>
                  <a:pt x="5677" y="840"/>
                </a:lnTo>
                <a:lnTo>
                  <a:pt x="5662" y="834"/>
                </a:lnTo>
                <a:lnTo>
                  <a:pt x="5647" y="829"/>
                </a:lnTo>
                <a:lnTo>
                  <a:pt x="5632" y="824"/>
                </a:lnTo>
                <a:lnTo>
                  <a:pt x="5617" y="821"/>
                </a:lnTo>
                <a:lnTo>
                  <a:pt x="5600" y="818"/>
                </a:lnTo>
                <a:lnTo>
                  <a:pt x="5584" y="816"/>
                </a:lnTo>
                <a:lnTo>
                  <a:pt x="5568" y="815"/>
                </a:lnTo>
                <a:lnTo>
                  <a:pt x="5551" y="814"/>
                </a:lnTo>
                <a:lnTo>
                  <a:pt x="2906" y="814"/>
                </a:lnTo>
                <a:close/>
                <a:moveTo>
                  <a:pt x="851" y="404"/>
                </a:moveTo>
                <a:lnTo>
                  <a:pt x="851" y="404"/>
                </a:lnTo>
                <a:lnTo>
                  <a:pt x="815" y="405"/>
                </a:lnTo>
                <a:lnTo>
                  <a:pt x="780" y="407"/>
                </a:lnTo>
                <a:lnTo>
                  <a:pt x="744" y="412"/>
                </a:lnTo>
                <a:lnTo>
                  <a:pt x="709" y="419"/>
                </a:lnTo>
                <a:lnTo>
                  <a:pt x="676" y="426"/>
                </a:lnTo>
                <a:lnTo>
                  <a:pt x="643" y="436"/>
                </a:lnTo>
                <a:lnTo>
                  <a:pt x="610" y="446"/>
                </a:lnTo>
                <a:lnTo>
                  <a:pt x="578" y="460"/>
                </a:lnTo>
                <a:lnTo>
                  <a:pt x="547" y="473"/>
                </a:lnTo>
                <a:lnTo>
                  <a:pt x="517" y="489"/>
                </a:lnTo>
                <a:lnTo>
                  <a:pt x="488" y="506"/>
                </a:lnTo>
                <a:lnTo>
                  <a:pt x="459" y="524"/>
                </a:lnTo>
                <a:lnTo>
                  <a:pt x="432" y="543"/>
                </a:lnTo>
                <a:lnTo>
                  <a:pt x="405" y="565"/>
                </a:lnTo>
                <a:lnTo>
                  <a:pt x="380" y="587"/>
                </a:lnTo>
                <a:lnTo>
                  <a:pt x="355" y="609"/>
                </a:lnTo>
                <a:lnTo>
                  <a:pt x="332" y="634"/>
                </a:lnTo>
                <a:lnTo>
                  <a:pt x="310" y="659"/>
                </a:lnTo>
                <a:lnTo>
                  <a:pt x="289" y="686"/>
                </a:lnTo>
                <a:lnTo>
                  <a:pt x="269" y="714"/>
                </a:lnTo>
                <a:lnTo>
                  <a:pt x="251" y="742"/>
                </a:lnTo>
                <a:lnTo>
                  <a:pt x="235" y="771"/>
                </a:lnTo>
                <a:lnTo>
                  <a:pt x="219" y="802"/>
                </a:lnTo>
                <a:lnTo>
                  <a:pt x="204" y="832"/>
                </a:lnTo>
                <a:lnTo>
                  <a:pt x="192" y="864"/>
                </a:lnTo>
                <a:lnTo>
                  <a:pt x="181" y="897"/>
                </a:lnTo>
                <a:lnTo>
                  <a:pt x="172" y="930"/>
                </a:lnTo>
                <a:lnTo>
                  <a:pt x="164" y="965"/>
                </a:lnTo>
                <a:lnTo>
                  <a:pt x="158" y="998"/>
                </a:lnTo>
                <a:lnTo>
                  <a:pt x="153" y="1034"/>
                </a:lnTo>
                <a:lnTo>
                  <a:pt x="151" y="1069"/>
                </a:lnTo>
                <a:lnTo>
                  <a:pt x="150" y="1105"/>
                </a:lnTo>
                <a:lnTo>
                  <a:pt x="151" y="1142"/>
                </a:lnTo>
                <a:lnTo>
                  <a:pt x="153" y="1178"/>
                </a:lnTo>
                <a:lnTo>
                  <a:pt x="158" y="1212"/>
                </a:lnTo>
                <a:lnTo>
                  <a:pt x="164" y="1247"/>
                </a:lnTo>
                <a:lnTo>
                  <a:pt x="172" y="1281"/>
                </a:lnTo>
                <a:lnTo>
                  <a:pt x="181" y="1314"/>
                </a:lnTo>
                <a:lnTo>
                  <a:pt x="192" y="1347"/>
                </a:lnTo>
                <a:lnTo>
                  <a:pt x="204" y="1378"/>
                </a:lnTo>
                <a:lnTo>
                  <a:pt x="219" y="1409"/>
                </a:lnTo>
                <a:lnTo>
                  <a:pt x="235" y="1440"/>
                </a:lnTo>
                <a:lnTo>
                  <a:pt x="251" y="1469"/>
                </a:lnTo>
                <a:lnTo>
                  <a:pt x="269" y="1497"/>
                </a:lnTo>
                <a:lnTo>
                  <a:pt x="289" y="1525"/>
                </a:lnTo>
                <a:lnTo>
                  <a:pt x="310" y="1551"/>
                </a:lnTo>
                <a:lnTo>
                  <a:pt x="332" y="1577"/>
                </a:lnTo>
                <a:lnTo>
                  <a:pt x="355" y="1601"/>
                </a:lnTo>
                <a:lnTo>
                  <a:pt x="380" y="1625"/>
                </a:lnTo>
                <a:lnTo>
                  <a:pt x="405" y="1647"/>
                </a:lnTo>
                <a:lnTo>
                  <a:pt x="432" y="1667"/>
                </a:lnTo>
                <a:lnTo>
                  <a:pt x="459" y="1687"/>
                </a:lnTo>
                <a:lnTo>
                  <a:pt x="488" y="1705"/>
                </a:lnTo>
                <a:lnTo>
                  <a:pt x="517" y="1722"/>
                </a:lnTo>
                <a:lnTo>
                  <a:pt x="547" y="1737"/>
                </a:lnTo>
                <a:lnTo>
                  <a:pt x="578" y="1752"/>
                </a:lnTo>
                <a:lnTo>
                  <a:pt x="610" y="1764"/>
                </a:lnTo>
                <a:lnTo>
                  <a:pt x="643" y="1775"/>
                </a:lnTo>
                <a:lnTo>
                  <a:pt x="676" y="1785"/>
                </a:lnTo>
                <a:lnTo>
                  <a:pt x="709" y="1793"/>
                </a:lnTo>
                <a:lnTo>
                  <a:pt x="744" y="1798"/>
                </a:lnTo>
                <a:lnTo>
                  <a:pt x="780" y="1803"/>
                </a:lnTo>
                <a:lnTo>
                  <a:pt x="815" y="1805"/>
                </a:lnTo>
                <a:lnTo>
                  <a:pt x="851" y="1806"/>
                </a:lnTo>
                <a:lnTo>
                  <a:pt x="887" y="1805"/>
                </a:lnTo>
                <a:lnTo>
                  <a:pt x="922" y="1803"/>
                </a:lnTo>
                <a:lnTo>
                  <a:pt x="958" y="1798"/>
                </a:lnTo>
                <a:lnTo>
                  <a:pt x="993" y="1793"/>
                </a:lnTo>
                <a:lnTo>
                  <a:pt x="1026" y="1785"/>
                </a:lnTo>
                <a:lnTo>
                  <a:pt x="1060" y="1775"/>
                </a:lnTo>
                <a:lnTo>
                  <a:pt x="1092" y="1764"/>
                </a:lnTo>
                <a:lnTo>
                  <a:pt x="1124" y="1752"/>
                </a:lnTo>
                <a:lnTo>
                  <a:pt x="1155" y="1737"/>
                </a:lnTo>
                <a:lnTo>
                  <a:pt x="1185" y="1722"/>
                </a:lnTo>
                <a:lnTo>
                  <a:pt x="1214" y="1705"/>
                </a:lnTo>
                <a:lnTo>
                  <a:pt x="1243" y="1687"/>
                </a:lnTo>
                <a:lnTo>
                  <a:pt x="1270" y="1667"/>
                </a:lnTo>
                <a:lnTo>
                  <a:pt x="1297" y="1647"/>
                </a:lnTo>
                <a:lnTo>
                  <a:pt x="1323" y="1625"/>
                </a:lnTo>
                <a:lnTo>
                  <a:pt x="1347" y="1601"/>
                </a:lnTo>
                <a:lnTo>
                  <a:pt x="1371" y="1577"/>
                </a:lnTo>
                <a:lnTo>
                  <a:pt x="1392" y="1551"/>
                </a:lnTo>
                <a:lnTo>
                  <a:pt x="1413" y="1525"/>
                </a:lnTo>
                <a:lnTo>
                  <a:pt x="1433" y="1497"/>
                </a:lnTo>
                <a:lnTo>
                  <a:pt x="1451" y="1469"/>
                </a:lnTo>
                <a:lnTo>
                  <a:pt x="1468" y="1440"/>
                </a:lnTo>
                <a:lnTo>
                  <a:pt x="1483" y="1409"/>
                </a:lnTo>
                <a:lnTo>
                  <a:pt x="1498" y="1378"/>
                </a:lnTo>
                <a:lnTo>
                  <a:pt x="1510" y="1347"/>
                </a:lnTo>
                <a:lnTo>
                  <a:pt x="1521" y="1314"/>
                </a:lnTo>
                <a:lnTo>
                  <a:pt x="1530" y="1281"/>
                </a:lnTo>
                <a:lnTo>
                  <a:pt x="1538" y="1247"/>
                </a:lnTo>
                <a:lnTo>
                  <a:pt x="1544" y="1212"/>
                </a:lnTo>
                <a:lnTo>
                  <a:pt x="1549" y="1178"/>
                </a:lnTo>
                <a:lnTo>
                  <a:pt x="1551" y="1142"/>
                </a:lnTo>
                <a:lnTo>
                  <a:pt x="1552" y="1105"/>
                </a:lnTo>
                <a:lnTo>
                  <a:pt x="1551" y="1069"/>
                </a:lnTo>
                <a:lnTo>
                  <a:pt x="1549" y="1034"/>
                </a:lnTo>
                <a:lnTo>
                  <a:pt x="1544" y="998"/>
                </a:lnTo>
                <a:lnTo>
                  <a:pt x="1538" y="965"/>
                </a:lnTo>
                <a:lnTo>
                  <a:pt x="1530" y="930"/>
                </a:lnTo>
                <a:lnTo>
                  <a:pt x="1521" y="897"/>
                </a:lnTo>
                <a:lnTo>
                  <a:pt x="1510" y="864"/>
                </a:lnTo>
                <a:lnTo>
                  <a:pt x="1498" y="832"/>
                </a:lnTo>
                <a:lnTo>
                  <a:pt x="1483" y="802"/>
                </a:lnTo>
                <a:lnTo>
                  <a:pt x="1468" y="771"/>
                </a:lnTo>
                <a:lnTo>
                  <a:pt x="1451" y="742"/>
                </a:lnTo>
                <a:lnTo>
                  <a:pt x="1433" y="714"/>
                </a:lnTo>
                <a:lnTo>
                  <a:pt x="1413" y="686"/>
                </a:lnTo>
                <a:lnTo>
                  <a:pt x="1392" y="659"/>
                </a:lnTo>
                <a:lnTo>
                  <a:pt x="1371" y="634"/>
                </a:lnTo>
                <a:lnTo>
                  <a:pt x="1347" y="609"/>
                </a:lnTo>
                <a:lnTo>
                  <a:pt x="1323" y="587"/>
                </a:lnTo>
                <a:lnTo>
                  <a:pt x="1297" y="565"/>
                </a:lnTo>
                <a:lnTo>
                  <a:pt x="1270" y="543"/>
                </a:lnTo>
                <a:lnTo>
                  <a:pt x="1243" y="524"/>
                </a:lnTo>
                <a:lnTo>
                  <a:pt x="1214" y="506"/>
                </a:lnTo>
                <a:lnTo>
                  <a:pt x="1185" y="489"/>
                </a:lnTo>
                <a:lnTo>
                  <a:pt x="1155" y="473"/>
                </a:lnTo>
                <a:lnTo>
                  <a:pt x="1124" y="460"/>
                </a:lnTo>
                <a:lnTo>
                  <a:pt x="1092" y="446"/>
                </a:lnTo>
                <a:lnTo>
                  <a:pt x="1060" y="436"/>
                </a:lnTo>
                <a:lnTo>
                  <a:pt x="1026" y="426"/>
                </a:lnTo>
                <a:lnTo>
                  <a:pt x="993" y="419"/>
                </a:lnTo>
                <a:lnTo>
                  <a:pt x="958" y="412"/>
                </a:lnTo>
                <a:lnTo>
                  <a:pt x="922" y="407"/>
                </a:lnTo>
                <a:lnTo>
                  <a:pt x="887" y="405"/>
                </a:lnTo>
                <a:lnTo>
                  <a:pt x="851" y="404"/>
                </a:lnTo>
                <a:close/>
                <a:moveTo>
                  <a:pt x="1148" y="809"/>
                </a:moveTo>
                <a:lnTo>
                  <a:pt x="1148" y="809"/>
                </a:lnTo>
                <a:lnTo>
                  <a:pt x="1133" y="795"/>
                </a:lnTo>
                <a:lnTo>
                  <a:pt x="1117" y="782"/>
                </a:lnTo>
                <a:lnTo>
                  <a:pt x="1102" y="770"/>
                </a:lnTo>
                <a:lnTo>
                  <a:pt x="1085" y="759"/>
                </a:lnTo>
                <a:lnTo>
                  <a:pt x="1068" y="747"/>
                </a:lnTo>
                <a:lnTo>
                  <a:pt x="1051" y="737"/>
                </a:lnTo>
                <a:lnTo>
                  <a:pt x="1033" y="727"/>
                </a:lnTo>
                <a:lnTo>
                  <a:pt x="1014" y="720"/>
                </a:lnTo>
                <a:lnTo>
                  <a:pt x="995" y="712"/>
                </a:lnTo>
                <a:lnTo>
                  <a:pt x="976" y="705"/>
                </a:lnTo>
                <a:lnTo>
                  <a:pt x="956" y="699"/>
                </a:lnTo>
                <a:lnTo>
                  <a:pt x="936" y="695"/>
                </a:lnTo>
                <a:lnTo>
                  <a:pt x="915" y="692"/>
                </a:lnTo>
                <a:lnTo>
                  <a:pt x="895" y="688"/>
                </a:lnTo>
                <a:lnTo>
                  <a:pt x="872" y="687"/>
                </a:lnTo>
                <a:lnTo>
                  <a:pt x="851" y="686"/>
                </a:lnTo>
                <a:lnTo>
                  <a:pt x="830" y="687"/>
                </a:lnTo>
                <a:lnTo>
                  <a:pt x="809" y="688"/>
                </a:lnTo>
                <a:lnTo>
                  <a:pt x="788" y="692"/>
                </a:lnTo>
                <a:lnTo>
                  <a:pt x="766" y="695"/>
                </a:lnTo>
                <a:lnTo>
                  <a:pt x="746" y="699"/>
                </a:lnTo>
                <a:lnTo>
                  <a:pt x="726" y="705"/>
                </a:lnTo>
                <a:lnTo>
                  <a:pt x="707" y="712"/>
                </a:lnTo>
                <a:lnTo>
                  <a:pt x="688" y="720"/>
                </a:lnTo>
                <a:lnTo>
                  <a:pt x="669" y="727"/>
                </a:lnTo>
                <a:lnTo>
                  <a:pt x="652" y="737"/>
                </a:lnTo>
                <a:lnTo>
                  <a:pt x="634" y="747"/>
                </a:lnTo>
                <a:lnTo>
                  <a:pt x="617" y="759"/>
                </a:lnTo>
                <a:lnTo>
                  <a:pt x="600" y="770"/>
                </a:lnTo>
                <a:lnTo>
                  <a:pt x="585" y="782"/>
                </a:lnTo>
                <a:lnTo>
                  <a:pt x="569" y="795"/>
                </a:lnTo>
                <a:lnTo>
                  <a:pt x="555" y="809"/>
                </a:lnTo>
                <a:lnTo>
                  <a:pt x="541" y="824"/>
                </a:lnTo>
                <a:lnTo>
                  <a:pt x="528" y="839"/>
                </a:lnTo>
                <a:lnTo>
                  <a:pt x="516" y="854"/>
                </a:lnTo>
                <a:lnTo>
                  <a:pt x="503" y="871"/>
                </a:lnTo>
                <a:lnTo>
                  <a:pt x="493" y="888"/>
                </a:lnTo>
                <a:lnTo>
                  <a:pt x="483" y="906"/>
                </a:lnTo>
                <a:lnTo>
                  <a:pt x="473" y="923"/>
                </a:lnTo>
                <a:lnTo>
                  <a:pt x="465" y="942"/>
                </a:lnTo>
                <a:lnTo>
                  <a:pt x="458" y="961"/>
                </a:lnTo>
                <a:lnTo>
                  <a:pt x="451" y="981"/>
                </a:lnTo>
                <a:lnTo>
                  <a:pt x="445" y="1000"/>
                </a:lnTo>
                <a:lnTo>
                  <a:pt x="441" y="1022"/>
                </a:lnTo>
                <a:lnTo>
                  <a:pt x="437" y="1042"/>
                </a:lnTo>
                <a:lnTo>
                  <a:pt x="434" y="1063"/>
                </a:lnTo>
                <a:lnTo>
                  <a:pt x="433" y="1084"/>
                </a:lnTo>
                <a:lnTo>
                  <a:pt x="432" y="1105"/>
                </a:lnTo>
                <a:lnTo>
                  <a:pt x="433" y="1127"/>
                </a:lnTo>
                <a:lnTo>
                  <a:pt x="434" y="1149"/>
                </a:lnTo>
                <a:lnTo>
                  <a:pt x="437" y="1170"/>
                </a:lnTo>
                <a:lnTo>
                  <a:pt x="441" y="1190"/>
                </a:lnTo>
                <a:lnTo>
                  <a:pt x="445" y="1210"/>
                </a:lnTo>
                <a:lnTo>
                  <a:pt x="451" y="1230"/>
                </a:lnTo>
                <a:lnTo>
                  <a:pt x="458" y="1250"/>
                </a:lnTo>
                <a:lnTo>
                  <a:pt x="465" y="1269"/>
                </a:lnTo>
                <a:lnTo>
                  <a:pt x="473" y="1287"/>
                </a:lnTo>
                <a:lnTo>
                  <a:pt x="483" y="1305"/>
                </a:lnTo>
                <a:lnTo>
                  <a:pt x="493" y="1322"/>
                </a:lnTo>
                <a:lnTo>
                  <a:pt x="503" y="1339"/>
                </a:lnTo>
                <a:lnTo>
                  <a:pt x="516" y="1356"/>
                </a:lnTo>
                <a:lnTo>
                  <a:pt x="528" y="1372"/>
                </a:lnTo>
                <a:lnTo>
                  <a:pt x="541" y="1387"/>
                </a:lnTo>
                <a:lnTo>
                  <a:pt x="555" y="1402"/>
                </a:lnTo>
                <a:lnTo>
                  <a:pt x="569" y="1415"/>
                </a:lnTo>
                <a:lnTo>
                  <a:pt x="585" y="1428"/>
                </a:lnTo>
                <a:lnTo>
                  <a:pt x="600" y="1441"/>
                </a:lnTo>
                <a:lnTo>
                  <a:pt x="617" y="1453"/>
                </a:lnTo>
                <a:lnTo>
                  <a:pt x="634" y="1464"/>
                </a:lnTo>
                <a:lnTo>
                  <a:pt x="652" y="1474"/>
                </a:lnTo>
                <a:lnTo>
                  <a:pt x="669" y="1483"/>
                </a:lnTo>
                <a:lnTo>
                  <a:pt x="688" y="1492"/>
                </a:lnTo>
                <a:lnTo>
                  <a:pt x="707" y="1499"/>
                </a:lnTo>
                <a:lnTo>
                  <a:pt x="726" y="1505"/>
                </a:lnTo>
                <a:lnTo>
                  <a:pt x="746" y="1511"/>
                </a:lnTo>
                <a:lnTo>
                  <a:pt x="766" y="1516"/>
                </a:lnTo>
                <a:lnTo>
                  <a:pt x="788" y="1520"/>
                </a:lnTo>
                <a:lnTo>
                  <a:pt x="809" y="1522"/>
                </a:lnTo>
                <a:lnTo>
                  <a:pt x="830" y="1524"/>
                </a:lnTo>
                <a:lnTo>
                  <a:pt x="851" y="1524"/>
                </a:lnTo>
                <a:lnTo>
                  <a:pt x="872" y="1524"/>
                </a:lnTo>
                <a:lnTo>
                  <a:pt x="895" y="1522"/>
                </a:lnTo>
                <a:lnTo>
                  <a:pt x="915" y="1520"/>
                </a:lnTo>
                <a:lnTo>
                  <a:pt x="936" y="1516"/>
                </a:lnTo>
                <a:lnTo>
                  <a:pt x="956" y="1511"/>
                </a:lnTo>
                <a:lnTo>
                  <a:pt x="976" y="1505"/>
                </a:lnTo>
                <a:lnTo>
                  <a:pt x="995" y="1499"/>
                </a:lnTo>
                <a:lnTo>
                  <a:pt x="1014" y="1492"/>
                </a:lnTo>
                <a:lnTo>
                  <a:pt x="1033" y="1483"/>
                </a:lnTo>
                <a:lnTo>
                  <a:pt x="1051" y="1474"/>
                </a:lnTo>
                <a:lnTo>
                  <a:pt x="1068" y="1464"/>
                </a:lnTo>
                <a:lnTo>
                  <a:pt x="1085" y="1453"/>
                </a:lnTo>
                <a:lnTo>
                  <a:pt x="1102" y="1441"/>
                </a:lnTo>
                <a:lnTo>
                  <a:pt x="1117" y="1428"/>
                </a:lnTo>
                <a:lnTo>
                  <a:pt x="1133" y="1415"/>
                </a:lnTo>
                <a:lnTo>
                  <a:pt x="1148" y="1402"/>
                </a:lnTo>
                <a:lnTo>
                  <a:pt x="1161" y="1387"/>
                </a:lnTo>
                <a:lnTo>
                  <a:pt x="1174" y="1372"/>
                </a:lnTo>
                <a:lnTo>
                  <a:pt x="1187" y="1356"/>
                </a:lnTo>
                <a:lnTo>
                  <a:pt x="1199" y="1339"/>
                </a:lnTo>
                <a:lnTo>
                  <a:pt x="1210" y="1322"/>
                </a:lnTo>
                <a:lnTo>
                  <a:pt x="1220" y="1305"/>
                </a:lnTo>
                <a:lnTo>
                  <a:pt x="1229" y="1287"/>
                </a:lnTo>
                <a:lnTo>
                  <a:pt x="1237" y="1269"/>
                </a:lnTo>
                <a:lnTo>
                  <a:pt x="1245" y="1250"/>
                </a:lnTo>
                <a:lnTo>
                  <a:pt x="1251" y="1230"/>
                </a:lnTo>
                <a:lnTo>
                  <a:pt x="1257" y="1210"/>
                </a:lnTo>
                <a:lnTo>
                  <a:pt x="1261" y="1190"/>
                </a:lnTo>
                <a:lnTo>
                  <a:pt x="1266" y="1170"/>
                </a:lnTo>
                <a:lnTo>
                  <a:pt x="1268" y="1149"/>
                </a:lnTo>
                <a:lnTo>
                  <a:pt x="1269" y="1127"/>
                </a:lnTo>
                <a:lnTo>
                  <a:pt x="1270" y="1105"/>
                </a:lnTo>
                <a:lnTo>
                  <a:pt x="1269" y="1084"/>
                </a:lnTo>
                <a:lnTo>
                  <a:pt x="1268" y="1063"/>
                </a:lnTo>
                <a:lnTo>
                  <a:pt x="1266" y="1042"/>
                </a:lnTo>
                <a:lnTo>
                  <a:pt x="1261" y="1022"/>
                </a:lnTo>
                <a:lnTo>
                  <a:pt x="1257" y="1000"/>
                </a:lnTo>
                <a:lnTo>
                  <a:pt x="1251" y="981"/>
                </a:lnTo>
                <a:lnTo>
                  <a:pt x="1245" y="961"/>
                </a:lnTo>
                <a:lnTo>
                  <a:pt x="1237" y="942"/>
                </a:lnTo>
                <a:lnTo>
                  <a:pt x="1229" y="923"/>
                </a:lnTo>
                <a:lnTo>
                  <a:pt x="1220" y="906"/>
                </a:lnTo>
                <a:lnTo>
                  <a:pt x="1210" y="888"/>
                </a:lnTo>
                <a:lnTo>
                  <a:pt x="1199" y="871"/>
                </a:lnTo>
                <a:lnTo>
                  <a:pt x="1187" y="854"/>
                </a:lnTo>
                <a:lnTo>
                  <a:pt x="1174" y="839"/>
                </a:lnTo>
                <a:lnTo>
                  <a:pt x="1161" y="824"/>
                </a:lnTo>
                <a:lnTo>
                  <a:pt x="1148" y="809"/>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文本框 18"/>
          <p:cNvSpPr txBox="1"/>
          <p:nvPr/>
        </p:nvSpPr>
        <p:spPr>
          <a:xfrm>
            <a:off x="2480431" y="5086327"/>
            <a:ext cx="1005403" cy="338554"/>
          </a:xfrm>
          <a:prstGeom prst="rect">
            <a:avLst/>
          </a:prstGeom>
          <a:noFill/>
        </p:spPr>
        <p:txBody>
          <a:bodyPr wrap="none" rtlCol="0">
            <a:spAutoFit/>
          </a:bodyPr>
          <a:lstStyle/>
          <a:p>
            <a:r>
              <a:rPr lang="zh-CN" altLang="en-US" sz="1600" dirty="0">
                <a:latin typeface="微软雅黑" panose="020B0503020204020204" pitchFamily="34" charset="-122"/>
                <a:ea typeface="微软雅黑" panose="020B0503020204020204" pitchFamily="34" charset="-122"/>
              </a:rPr>
              <a:t>专家团队</a:t>
            </a:r>
          </a:p>
        </p:txBody>
      </p:sp>
      <p:sp>
        <p:nvSpPr>
          <p:cNvPr id="20" name="文本框 19"/>
          <p:cNvSpPr txBox="1"/>
          <p:nvPr/>
        </p:nvSpPr>
        <p:spPr>
          <a:xfrm>
            <a:off x="8700248" y="5086327"/>
            <a:ext cx="1005403" cy="338554"/>
          </a:xfrm>
          <a:prstGeom prst="rect">
            <a:avLst/>
          </a:prstGeom>
          <a:noFill/>
        </p:spPr>
        <p:txBody>
          <a:bodyPr wrap="none" rtlCol="0">
            <a:spAutoFit/>
          </a:bodyPr>
          <a:lstStyle/>
          <a:p>
            <a:r>
              <a:rPr lang="zh-CN" altLang="en-US" sz="1600" dirty="0">
                <a:latin typeface="微软雅黑" panose="020B0503020204020204" pitchFamily="34" charset="-122"/>
                <a:ea typeface="微软雅黑" panose="020B0503020204020204" pitchFamily="34" charset="-122"/>
              </a:rPr>
              <a:t>专家团队</a:t>
            </a:r>
          </a:p>
        </p:txBody>
      </p:sp>
    </p:spTree>
    <p:extLst>
      <p:ext uri="{BB962C8B-B14F-4D97-AF65-F5344CB8AC3E}">
        <p14:creationId xmlns:p14="http://schemas.microsoft.com/office/powerpoint/2010/main" val="145617975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9385</TotalTime>
  <Words>1120</Words>
  <Application>Microsoft Office PowerPoint</Application>
  <PresentationFormat>宽屏</PresentationFormat>
  <Paragraphs>107</Paragraphs>
  <Slides>23</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23</vt:i4>
      </vt:variant>
    </vt:vector>
  </HeadingPairs>
  <TitlesOfParts>
    <vt:vector size="40" baseType="lpstr">
      <vt:lpstr>Bebas Neue</vt:lpstr>
      <vt:lpstr>David</vt:lpstr>
      <vt:lpstr>Lato Light</vt:lpstr>
      <vt:lpstr>Open Sans</vt:lpstr>
      <vt:lpstr>Poppins</vt:lpstr>
      <vt:lpstr>等线</vt:lpstr>
      <vt:lpstr>等线 Light</vt:lpstr>
      <vt:lpstr>华文彩云</vt:lpstr>
      <vt:lpstr>华文行楷</vt:lpstr>
      <vt:lpstr>华文楷体</vt:lpstr>
      <vt:lpstr>经典综艺体简</vt:lpstr>
      <vt:lpstr>宋体</vt:lpstr>
      <vt:lpstr>微软雅黑</vt:lpstr>
      <vt:lpstr>幼圆</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王婷（项目简报）</dc:title>
  <dc:creator>ColourPPT</dc:creator>
  <cp:lastModifiedBy>meng</cp:lastModifiedBy>
  <cp:revision>199</cp:revision>
  <dcterms:created xsi:type="dcterms:W3CDTF">2018-08-30T09:19:13Z</dcterms:created>
  <dcterms:modified xsi:type="dcterms:W3CDTF">2020-08-16T02:56:02Z</dcterms:modified>
</cp:coreProperties>
</file>